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8.xml" ContentType="application/vnd.openxmlformats-officedocument.presentationml.tags+xml"/>
  <Override PartName="/ppt/notesSlides/notesSlide20.xml" ContentType="application/vnd.openxmlformats-officedocument.presentationml.notesSlide+xml"/>
  <Override PartName="/ppt/tags/tag9.xml" ContentType="application/vnd.openxmlformats-officedocument.presentationml.tags+xml"/>
  <Override PartName="/ppt/notesSlides/notesSlide21.xml" ContentType="application/vnd.openxmlformats-officedocument.presentationml.notesSlide+xml"/>
  <Override PartName="/ppt/tags/tag10.xml" ContentType="application/vnd.openxmlformats-officedocument.presentationml.tags+xml"/>
  <Override PartName="/ppt/notesSlides/notesSlide22.xml" ContentType="application/vnd.openxmlformats-officedocument.presentationml.notesSlide+xml"/>
  <Override PartName="/ppt/tags/tag11.xml" ContentType="application/vnd.openxmlformats-officedocument.presentationml.tags+xml"/>
  <Override PartName="/ppt/notesSlides/notesSlide23.xml" ContentType="application/vnd.openxmlformats-officedocument.presentationml.notesSlide+xml"/>
  <Override PartName="/ppt/tags/tag12.xml" ContentType="application/vnd.openxmlformats-officedocument.presentationml.tags+xml"/>
  <Override PartName="/ppt/notesSlides/notesSlide24.xml" ContentType="application/vnd.openxmlformats-officedocument.presentationml.notesSlide+xml"/>
  <Override PartName="/ppt/tags/tag13.xml" ContentType="application/vnd.openxmlformats-officedocument.presentationml.tags+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336" r:id="rId2"/>
    <p:sldId id="371" r:id="rId3"/>
    <p:sldId id="365" r:id="rId4"/>
    <p:sldId id="364" r:id="rId5"/>
    <p:sldId id="373" r:id="rId6"/>
    <p:sldId id="372" r:id="rId7"/>
    <p:sldId id="362" r:id="rId8"/>
    <p:sldId id="346" r:id="rId9"/>
    <p:sldId id="360" r:id="rId10"/>
    <p:sldId id="361" r:id="rId11"/>
    <p:sldId id="363" r:id="rId12"/>
    <p:sldId id="348" r:id="rId13"/>
    <p:sldId id="359" r:id="rId14"/>
    <p:sldId id="350" r:id="rId15"/>
    <p:sldId id="352" r:id="rId16"/>
    <p:sldId id="353" r:id="rId17"/>
    <p:sldId id="354" r:id="rId18"/>
    <p:sldId id="355" r:id="rId19"/>
    <p:sldId id="356" r:id="rId20"/>
    <p:sldId id="366" r:id="rId21"/>
    <p:sldId id="369" r:id="rId22"/>
    <p:sldId id="374" r:id="rId23"/>
    <p:sldId id="367" r:id="rId24"/>
    <p:sldId id="368" r:id="rId25"/>
    <p:sldId id="37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ine Gouezo" initials="MG" lastIdx="2" clrIdx="0">
    <p:extLst>
      <p:ext uri="{19B8F6BF-5375-455C-9EA6-DF929625EA0E}">
        <p15:presenceInfo xmlns:p15="http://schemas.microsoft.com/office/powerpoint/2012/main" userId="S::marine.gouezo@scu.edu.au::7b5e980a-ead7-45d6-87bc-e6390700b78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789"/>
    <p:restoredTop sz="97596"/>
  </p:normalViewPr>
  <p:slideViewPr>
    <p:cSldViewPr snapToGrid="0">
      <p:cViewPr>
        <p:scale>
          <a:sx n="170" d="100"/>
          <a:sy n="170" d="100"/>
        </p:scale>
        <p:origin x="952"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DDC14E9-4E00-5640-8045-6371014E9FDE}" type="datetimeFigureOut">
              <a:rPr lang="en-US" smtClean="0"/>
              <a:t>6/18/24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E1A0B5-0C79-B549-8693-52A8A828A61B}" type="slidenum">
              <a:rPr lang="en-US" smtClean="0"/>
              <a:t>‹#›</a:t>
            </a:fld>
            <a:endParaRPr lang="en-US"/>
          </a:p>
        </p:txBody>
      </p:sp>
    </p:spTree>
    <p:extLst>
      <p:ext uri="{BB962C8B-B14F-4D97-AF65-F5344CB8AC3E}">
        <p14:creationId xmlns:p14="http://schemas.microsoft.com/office/powerpoint/2010/main" val="2097885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upscaling larval restoration, the hydrodynamic models have been able to provide insight into one of the key questions of larval reseeding: where do larvae disperse following release?</a:t>
            </a:r>
          </a:p>
          <a:p>
            <a:r>
              <a:rPr lang="en-US" dirty="0"/>
              <a:t>From 10's of millions of larvae released onto damaged </a:t>
            </a:r>
            <a:r>
              <a:rPr lang="en-US" dirty="0" err="1"/>
              <a:t>reefscduring</a:t>
            </a:r>
            <a:r>
              <a:rPr lang="en-US" dirty="0"/>
              <a:t> free releases, how many settle in the immediate area and what are the spillover effects into adjacent habitats?</a:t>
            </a:r>
          </a:p>
          <a:p>
            <a:endParaRPr lang="en-US" dirty="0"/>
          </a:p>
          <a:p>
            <a:r>
              <a:rPr lang="en-US" dirty="0"/>
              <a:t>Where do larvae settle following release? This is important in terms of </a:t>
            </a:r>
            <a:r>
              <a:rPr lang="en-US" dirty="0" err="1"/>
              <a:t>covnerting</a:t>
            </a:r>
            <a:r>
              <a:rPr lang="en-US" dirty="0"/>
              <a:t> numbers of larvae into expected densities as a production rate, but </a:t>
            </a:r>
            <a:r>
              <a:rPr lang="en-US" dirty="0" err="1"/>
              <a:t>ultiamtely</a:t>
            </a:r>
            <a:r>
              <a:rPr lang="en-US" dirty="0"/>
              <a:t> quantifying the spatial </a:t>
            </a:r>
            <a:r>
              <a:rPr lang="en-US" dirty="0" err="1"/>
              <a:t>footprtint</a:t>
            </a:r>
            <a:r>
              <a:rPr lang="en-US" dirty="0"/>
              <a:t> of restoration.</a:t>
            </a:r>
          </a:p>
          <a:p>
            <a:endParaRPr lang="en-US" dirty="0"/>
          </a:p>
          <a:p>
            <a:r>
              <a:rPr lang="en-US" dirty="0"/>
              <a:t>To quantify this, we developed 'coralseed', a spatially explicit probabilistic model of larval settlement that leverages the high resolution dispersal models</a:t>
            </a:r>
          </a:p>
          <a:p>
            <a:endParaRPr lang="en-US" dirty="0"/>
          </a:p>
          <a:p>
            <a:r>
              <a:rPr lang="en-US" dirty="0"/>
              <a:t>So, coralseed is an individual based model, from </a:t>
            </a:r>
            <a:r>
              <a:rPr lang="en-US" dirty="0" err="1"/>
              <a:t>smallscale</a:t>
            </a:r>
            <a:r>
              <a:rPr lang="en-US" dirty="0"/>
              <a:t> simulations to large-scale modelling of releases</a:t>
            </a:r>
          </a:p>
          <a:p>
            <a:r>
              <a:rPr lang="en-US" dirty="0"/>
              <a:t>It's spatially explicit, incorporating habitat maps and larval particle tracks</a:t>
            </a:r>
          </a:p>
          <a:p>
            <a:r>
              <a:rPr lang="en-US" dirty="0"/>
              <a:t>It adopts a </a:t>
            </a:r>
            <a:r>
              <a:rPr lang="en-US" dirty="0" err="1"/>
              <a:t>bayesian</a:t>
            </a:r>
            <a:r>
              <a:rPr lang="en-US" dirty="0"/>
              <a:t> framework so is </a:t>
            </a:r>
            <a:r>
              <a:rPr lang="en-US" dirty="0" err="1"/>
              <a:t>probabilitstic</a:t>
            </a:r>
            <a:r>
              <a:rPr lang="en-US" dirty="0"/>
              <a:t> in terms of determining settlement outcomes</a:t>
            </a:r>
          </a:p>
          <a:p>
            <a:r>
              <a:rPr lang="en-US" dirty="0"/>
              <a:t>It's </a:t>
            </a:r>
            <a:r>
              <a:rPr lang="en-US" dirty="0" err="1"/>
              <a:t>parameterised</a:t>
            </a:r>
            <a:r>
              <a:rPr lang="en-US" dirty="0"/>
              <a:t> on field and experimental data collected during the RRAP program.</a:t>
            </a:r>
          </a:p>
          <a:p>
            <a:endParaRPr lang="en-US" dirty="0"/>
          </a:p>
          <a:p>
            <a:r>
              <a:rPr lang="en-US" dirty="0"/>
              <a:t>coralseed is split into four components: the underlying dispersal model, larval competency (how long after release are they ready to settle), a stochastic component of mortality (for example predation), and finally settlement success based upon where larvae track and </a:t>
            </a:r>
            <a:r>
              <a:rPr lang="en-US" dirty="0" err="1"/>
              <a:t>probabilty</a:t>
            </a:r>
            <a:r>
              <a:rPr lang="en-US" dirty="0"/>
              <a:t> of settlement.</a:t>
            </a:r>
          </a:p>
        </p:txBody>
      </p:sp>
      <p:sp>
        <p:nvSpPr>
          <p:cNvPr id="4" name="Slide Number Placeholder 3"/>
          <p:cNvSpPr>
            <a:spLocks noGrp="1"/>
          </p:cNvSpPr>
          <p:nvPr>
            <p:ph type="sldNum" sz="quarter" idx="5"/>
          </p:nvPr>
        </p:nvSpPr>
        <p:spPr/>
        <p:txBody>
          <a:bodyPr/>
          <a:lstStyle/>
          <a:p>
            <a:fld id="{8CE1A0B5-0C79-B549-8693-52A8A828A61B}" type="slidenum">
              <a:rPr lang="en-US" smtClean="0"/>
              <a:t>1</a:t>
            </a:fld>
            <a:endParaRPr lang="en-US"/>
          </a:p>
        </p:txBody>
      </p:sp>
    </p:spTree>
    <p:extLst>
      <p:ext uri="{BB962C8B-B14F-4D97-AF65-F5344CB8AC3E}">
        <p14:creationId xmlns:p14="http://schemas.microsoft.com/office/powerpoint/2010/main" val="1577454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here's Palfrey Reef at Lizard Island from simulations we ran back in 2022 before the mass coral spawning</a:t>
            </a:r>
          </a:p>
        </p:txBody>
      </p:sp>
      <p:sp>
        <p:nvSpPr>
          <p:cNvPr id="4" name="Slide Number Placeholder 3"/>
          <p:cNvSpPr>
            <a:spLocks noGrp="1"/>
          </p:cNvSpPr>
          <p:nvPr>
            <p:ph type="sldNum" sz="quarter" idx="5"/>
          </p:nvPr>
        </p:nvSpPr>
        <p:spPr/>
        <p:txBody>
          <a:bodyPr/>
          <a:lstStyle/>
          <a:p>
            <a:fld id="{8CE1A0B5-0C79-B549-8693-52A8A828A61B}" type="slidenum">
              <a:rPr lang="en-US" smtClean="0"/>
              <a:t>10</a:t>
            </a:fld>
            <a:endParaRPr lang="en-US"/>
          </a:p>
        </p:txBody>
      </p:sp>
    </p:spTree>
    <p:extLst>
      <p:ext uri="{BB962C8B-B14F-4D97-AF65-F5344CB8AC3E}">
        <p14:creationId xmlns:p14="http://schemas.microsoft.com/office/powerpoint/2010/main" val="136089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here's Palfrey Reef at Lizard Island from simulations we ran back in 2022 before the mass coral spawning</a:t>
            </a:r>
          </a:p>
        </p:txBody>
      </p:sp>
      <p:sp>
        <p:nvSpPr>
          <p:cNvPr id="4" name="Slide Number Placeholder 3"/>
          <p:cNvSpPr>
            <a:spLocks noGrp="1"/>
          </p:cNvSpPr>
          <p:nvPr>
            <p:ph type="sldNum" sz="quarter" idx="5"/>
          </p:nvPr>
        </p:nvSpPr>
        <p:spPr/>
        <p:txBody>
          <a:bodyPr/>
          <a:lstStyle/>
          <a:p>
            <a:fld id="{8CE1A0B5-0C79-B549-8693-52A8A828A61B}" type="slidenum">
              <a:rPr lang="en-US" smtClean="0"/>
              <a:t>11</a:t>
            </a:fld>
            <a:endParaRPr lang="en-US"/>
          </a:p>
        </p:txBody>
      </p:sp>
    </p:spTree>
    <p:extLst>
      <p:ext uri="{BB962C8B-B14F-4D97-AF65-F5344CB8AC3E}">
        <p14:creationId xmlns:p14="http://schemas.microsoft.com/office/powerpoint/2010/main" val="2740226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little box in the top left is our release site and restoration hectare</a:t>
            </a:r>
          </a:p>
        </p:txBody>
      </p:sp>
      <p:sp>
        <p:nvSpPr>
          <p:cNvPr id="4" name="Slide Number Placeholder 3"/>
          <p:cNvSpPr>
            <a:spLocks noGrp="1"/>
          </p:cNvSpPr>
          <p:nvPr>
            <p:ph type="sldNum" sz="quarter" idx="5"/>
          </p:nvPr>
        </p:nvSpPr>
        <p:spPr/>
        <p:txBody>
          <a:bodyPr/>
          <a:lstStyle/>
          <a:p>
            <a:fld id="{8CE1A0B5-0C79-B549-8693-52A8A828A61B}" type="slidenum">
              <a:rPr lang="en-US" smtClean="0"/>
              <a:t>12</a:t>
            </a:fld>
            <a:endParaRPr lang="en-US"/>
          </a:p>
        </p:txBody>
      </p:sp>
    </p:spTree>
    <p:extLst>
      <p:ext uri="{BB962C8B-B14F-4D97-AF65-F5344CB8AC3E}">
        <p14:creationId xmlns:p14="http://schemas.microsoft.com/office/powerpoint/2010/main" val="3624124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little box in the top left is our release site and restoration hectare</a:t>
            </a:r>
          </a:p>
        </p:txBody>
      </p:sp>
      <p:sp>
        <p:nvSpPr>
          <p:cNvPr id="4" name="Slide Number Placeholder 3"/>
          <p:cNvSpPr>
            <a:spLocks noGrp="1"/>
          </p:cNvSpPr>
          <p:nvPr>
            <p:ph type="sldNum" sz="quarter" idx="5"/>
          </p:nvPr>
        </p:nvSpPr>
        <p:spPr/>
        <p:txBody>
          <a:bodyPr/>
          <a:lstStyle/>
          <a:p>
            <a:fld id="{8CE1A0B5-0C79-B549-8693-52A8A828A61B}" type="slidenum">
              <a:rPr lang="en-US" smtClean="0"/>
              <a:t>13</a:t>
            </a:fld>
            <a:endParaRPr lang="en-US"/>
          </a:p>
        </p:txBody>
      </p:sp>
    </p:spTree>
    <p:extLst>
      <p:ext uri="{BB962C8B-B14F-4D97-AF65-F5344CB8AC3E}">
        <p14:creationId xmlns:p14="http://schemas.microsoft.com/office/powerpoint/2010/main" val="5486702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spatial component of the model is enhanced by using the </a:t>
            </a:r>
            <a:r>
              <a:rPr lang="en-US" dirty="0" err="1"/>
              <a:t>allen</a:t>
            </a:r>
            <a:r>
              <a:rPr lang="en-US" dirty="0"/>
              <a:t> coral atlas layers to determine seascape configurations of different habitats – forereef, back reef, and based upon larval electivity experiments each of these different habitats has a different probability of settlement for coral larvae based on larval preference</a:t>
            </a:r>
          </a:p>
        </p:txBody>
      </p:sp>
      <p:sp>
        <p:nvSpPr>
          <p:cNvPr id="4" name="Slide Number Placeholder 3"/>
          <p:cNvSpPr>
            <a:spLocks noGrp="1"/>
          </p:cNvSpPr>
          <p:nvPr>
            <p:ph type="sldNum" sz="quarter" idx="5"/>
          </p:nvPr>
        </p:nvSpPr>
        <p:spPr/>
        <p:txBody>
          <a:bodyPr/>
          <a:lstStyle/>
          <a:p>
            <a:fld id="{8CE1A0B5-0C79-B549-8693-52A8A828A61B}" type="slidenum">
              <a:rPr lang="en-US" smtClean="0"/>
              <a:t>14</a:t>
            </a:fld>
            <a:endParaRPr lang="en-US"/>
          </a:p>
        </p:txBody>
      </p:sp>
    </p:spTree>
    <p:extLst>
      <p:ext uri="{BB962C8B-B14F-4D97-AF65-F5344CB8AC3E}">
        <p14:creationId xmlns:p14="http://schemas.microsoft.com/office/powerpoint/2010/main" val="22599135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Turning these habitat maps into a mosaic of probability allows us to generate spatial mosaics of settlement probability, where in this map the darker </a:t>
            </a:r>
            <a:r>
              <a:rPr lang="en-US" dirty="0" err="1"/>
              <a:t>colours</a:t>
            </a:r>
            <a:r>
              <a:rPr lang="en-US" dirty="0"/>
              <a:t> represent a higher probability of settlement</a:t>
            </a:r>
          </a:p>
        </p:txBody>
      </p:sp>
      <p:sp>
        <p:nvSpPr>
          <p:cNvPr id="4" name="Slide Number Placeholder 3"/>
          <p:cNvSpPr>
            <a:spLocks noGrp="1"/>
          </p:cNvSpPr>
          <p:nvPr>
            <p:ph type="sldNum" sz="quarter" idx="5"/>
          </p:nvPr>
        </p:nvSpPr>
        <p:spPr/>
        <p:txBody>
          <a:bodyPr/>
          <a:lstStyle/>
          <a:p>
            <a:fld id="{8CE1A0B5-0C79-B549-8693-52A8A828A61B}" type="slidenum">
              <a:rPr lang="en-US" smtClean="0"/>
              <a:t>15</a:t>
            </a:fld>
            <a:endParaRPr lang="en-US"/>
          </a:p>
        </p:txBody>
      </p:sp>
    </p:spTree>
    <p:extLst>
      <p:ext uri="{BB962C8B-B14F-4D97-AF65-F5344CB8AC3E}">
        <p14:creationId xmlns:p14="http://schemas.microsoft.com/office/powerpoint/2010/main" val="33526901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allows us to combine probability to determine the spatial locations of larvae that settled on the reef and the proportion of larvae that were diluted and lost to large-scale off-reef dispersal.</a:t>
            </a:r>
          </a:p>
        </p:txBody>
      </p:sp>
      <p:sp>
        <p:nvSpPr>
          <p:cNvPr id="4" name="Slide Number Placeholder 3"/>
          <p:cNvSpPr>
            <a:spLocks noGrp="1"/>
          </p:cNvSpPr>
          <p:nvPr>
            <p:ph type="sldNum" sz="quarter" idx="5"/>
          </p:nvPr>
        </p:nvSpPr>
        <p:spPr/>
        <p:txBody>
          <a:bodyPr/>
          <a:lstStyle/>
          <a:p>
            <a:fld id="{8CE1A0B5-0C79-B549-8693-52A8A828A61B}" type="slidenum">
              <a:rPr lang="en-US" smtClean="0"/>
              <a:t>16</a:t>
            </a:fld>
            <a:endParaRPr lang="en-US"/>
          </a:p>
        </p:txBody>
      </p:sp>
    </p:spTree>
    <p:extLst>
      <p:ext uri="{BB962C8B-B14F-4D97-AF65-F5344CB8AC3E}">
        <p14:creationId xmlns:p14="http://schemas.microsoft.com/office/powerpoint/2010/main" val="6918216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example of the </a:t>
            </a:r>
            <a:r>
              <a:rPr lang="en-US" dirty="0" err="1"/>
              <a:t>finescale</a:t>
            </a:r>
            <a:r>
              <a:rPr lang="en-US" dirty="0"/>
              <a:t> settlement patterns on the south of Palfrey Island</a:t>
            </a:r>
          </a:p>
        </p:txBody>
      </p:sp>
      <p:sp>
        <p:nvSpPr>
          <p:cNvPr id="4" name="Slide Number Placeholder 3"/>
          <p:cNvSpPr>
            <a:spLocks noGrp="1"/>
          </p:cNvSpPr>
          <p:nvPr>
            <p:ph type="sldNum" sz="quarter" idx="5"/>
          </p:nvPr>
        </p:nvSpPr>
        <p:spPr/>
        <p:txBody>
          <a:bodyPr/>
          <a:lstStyle/>
          <a:p>
            <a:fld id="{8CE1A0B5-0C79-B549-8693-52A8A828A61B}" type="slidenum">
              <a:rPr lang="en-US" smtClean="0"/>
              <a:t>17</a:t>
            </a:fld>
            <a:endParaRPr lang="en-US"/>
          </a:p>
        </p:txBody>
      </p:sp>
    </p:spTree>
    <p:extLst>
      <p:ext uri="{BB962C8B-B14F-4D97-AF65-F5344CB8AC3E}">
        <p14:creationId xmlns:p14="http://schemas.microsoft.com/office/powerpoint/2010/main" val="2725215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one of the benefits of spatially explicit models is that we can then quantify not only the total numbers of larvae settled, but also the underlying spatial patterns such as settlement density </a:t>
            </a:r>
          </a:p>
        </p:txBody>
      </p:sp>
      <p:sp>
        <p:nvSpPr>
          <p:cNvPr id="4" name="Slide Number Placeholder 3"/>
          <p:cNvSpPr>
            <a:spLocks noGrp="1"/>
          </p:cNvSpPr>
          <p:nvPr>
            <p:ph type="sldNum" sz="quarter" idx="5"/>
          </p:nvPr>
        </p:nvSpPr>
        <p:spPr/>
        <p:txBody>
          <a:bodyPr/>
          <a:lstStyle/>
          <a:p>
            <a:fld id="{8CE1A0B5-0C79-B549-8693-52A8A828A61B}" type="slidenum">
              <a:rPr lang="en-US" smtClean="0"/>
              <a:t>18</a:t>
            </a:fld>
            <a:endParaRPr lang="en-US"/>
          </a:p>
        </p:txBody>
      </p:sp>
    </p:spTree>
    <p:extLst>
      <p:ext uri="{BB962C8B-B14F-4D97-AF65-F5344CB8AC3E}">
        <p14:creationId xmlns:p14="http://schemas.microsoft.com/office/powerpoint/2010/main" val="29204926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spatial footprint of settlement, allowing evaluation of the impact and scale of these reseeding programs for the first time.</a:t>
            </a:r>
          </a:p>
        </p:txBody>
      </p:sp>
      <p:sp>
        <p:nvSpPr>
          <p:cNvPr id="4" name="Slide Number Placeholder 3"/>
          <p:cNvSpPr>
            <a:spLocks noGrp="1"/>
          </p:cNvSpPr>
          <p:nvPr>
            <p:ph type="sldNum" sz="quarter" idx="5"/>
          </p:nvPr>
        </p:nvSpPr>
        <p:spPr/>
        <p:txBody>
          <a:bodyPr/>
          <a:lstStyle/>
          <a:p>
            <a:fld id="{8CE1A0B5-0C79-B549-8693-52A8A828A61B}" type="slidenum">
              <a:rPr lang="en-US" smtClean="0"/>
              <a:t>19</a:t>
            </a:fld>
            <a:endParaRPr lang="en-US"/>
          </a:p>
        </p:txBody>
      </p:sp>
    </p:spTree>
    <p:extLst>
      <p:ext uri="{BB962C8B-B14F-4D97-AF65-F5344CB8AC3E}">
        <p14:creationId xmlns:p14="http://schemas.microsoft.com/office/powerpoint/2010/main" val="509386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upscaling larval restoration, the hydrodynamic models have been able to provide insight into one of the key questions of larval reseeding: where do larvae disperse following release?</a:t>
            </a:r>
          </a:p>
          <a:p>
            <a:r>
              <a:rPr lang="en-US" dirty="0"/>
              <a:t>From 10's of millions of larvae released onto damaged </a:t>
            </a:r>
            <a:r>
              <a:rPr lang="en-US" dirty="0" err="1"/>
              <a:t>reefscduring</a:t>
            </a:r>
            <a:r>
              <a:rPr lang="en-US" dirty="0"/>
              <a:t> free releases, how many settle in the immediate area and what are the spillover effects into adjacent habitats?</a:t>
            </a:r>
          </a:p>
          <a:p>
            <a:endParaRPr lang="en-US" dirty="0"/>
          </a:p>
          <a:p>
            <a:r>
              <a:rPr lang="en-US" dirty="0"/>
              <a:t>Where do larvae settle following release? This is important in terms of </a:t>
            </a:r>
            <a:r>
              <a:rPr lang="en-US" dirty="0" err="1"/>
              <a:t>covnerting</a:t>
            </a:r>
            <a:r>
              <a:rPr lang="en-US" dirty="0"/>
              <a:t> numbers of larvae into expected densities as a production rate, but </a:t>
            </a:r>
            <a:r>
              <a:rPr lang="en-US" dirty="0" err="1"/>
              <a:t>ultiamtely</a:t>
            </a:r>
            <a:r>
              <a:rPr lang="en-US" dirty="0"/>
              <a:t> quantifying the spatial </a:t>
            </a:r>
            <a:r>
              <a:rPr lang="en-US" dirty="0" err="1"/>
              <a:t>footprtint</a:t>
            </a:r>
            <a:r>
              <a:rPr lang="en-US" dirty="0"/>
              <a:t> of restoration.</a:t>
            </a:r>
          </a:p>
          <a:p>
            <a:endParaRPr lang="en-US" dirty="0"/>
          </a:p>
          <a:p>
            <a:r>
              <a:rPr lang="en-US" dirty="0"/>
              <a:t>To quantify this, we developed 'coralseed', a spatially explicit probabilistic model of larval settlement that leverages the high resolution dispersal models</a:t>
            </a:r>
          </a:p>
          <a:p>
            <a:endParaRPr lang="en-US" dirty="0"/>
          </a:p>
          <a:p>
            <a:r>
              <a:rPr lang="en-US" dirty="0"/>
              <a:t>So, coralseed is an individual based model, from </a:t>
            </a:r>
            <a:r>
              <a:rPr lang="en-US" dirty="0" err="1"/>
              <a:t>smallscale</a:t>
            </a:r>
            <a:r>
              <a:rPr lang="en-US" dirty="0"/>
              <a:t> simulations to large-scale modelling of releases</a:t>
            </a:r>
          </a:p>
          <a:p>
            <a:r>
              <a:rPr lang="en-US" dirty="0"/>
              <a:t>It's spatially explicit, incorporating habitat maps and larval particle tracks</a:t>
            </a:r>
          </a:p>
          <a:p>
            <a:r>
              <a:rPr lang="en-US" dirty="0"/>
              <a:t>It adopts a </a:t>
            </a:r>
            <a:r>
              <a:rPr lang="en-US" dirty="0" err="1"/>
              <a:t>bayesian</a:t>
            </a:r>
            <a:r>
              <a:rPr lang="en-US" dirty="0"/>
              <a:t> framework so is </a:t>
            </a:r>
            <a:r>
              <a:rPr lang="en-US" dirty="0" err="1"/>
              <a:t>probabilitstic</a:t>
            </a:r>
            <a:r>
              <a:rPr lang="en-US" dirty="0"/>
              <a:t> in terms of determining settlement outcomes</a:t>
            </a:r>
          </a:p>
          <a:p>
            <a:r>
              <a:rPr lang="en-US" dirty="0"/>
              <a:t>It's </a:t>
            </a:r>
            <a:r>
              <a:rPr lang="en-US" dirty="0" err="1"/>
              <a:t>parameterised</a:t>
            </a:r>
            <a:r>
              <a:rPr lang="en-US" dirty="0"/>
              <a:t> on field and experimental data collected during the RRAP program.</a:t>
            </a:r>
          </a:p>
          <a:p>
            <a:endParaRPr lang="en-US" dirty="0"/>
          </a:p>
          <a:p>
            <a:r>
              <a:rPr lang="en-US" dirty="0"/>
              <a:t>coralseed is split into four components: the underlying dispersal model, larval competency (how long after release are they ready to settle), a stochastic component of mortality (for example predation), and finally settlement success based upon where larvae track and </a:t>
            </a:r>
            <a:r>
              <a:rPr lang="en-US" dirty="0" err="1"/>
              <a:t>probabilty</a:t>
            </a:r>
            <a:r>
              <a:rPr lang="en-US" dirty="0"/>
              <a:t> of settlement.</a:t>
            </a:r>
          </a:p>
        </p:txBody>
      </p:sp>
      <p:sp>
        <p:nvSpPr>
          <p:cNvPr id="4" name="Slide Number Placeholder 3"/>
          <p:cNvSpPr>
            <a:spLocks noGrp="1"/>
          </p:cNvSpPr>
          <p:nvPr>
            <p:ph type="sldNum" sz="quarter" idx="5"/>
          </p:nvPr>
        </p:nvSpPr>
        <p:spPr/>
        <p:txBody>
          <a:bodyPr/>
          <a:lstStyle/>
          <a:p>
            <a:fld id="{8CE1A0B5-0C79-B549-8693-52A8A828A61B}" type="slidenum">
              <a:rPr lang="en-US" smtClean="0"/>
              <a:t>2</a:t>
            </a:fld>
            <a:endParaRPr lang="en-US"/>
          </a:p>
        </p:txBody>
      </p:sp>
    </p:spTree>
    <p:extLst>
      <p:ext uri="{BB962C8B-B14F-4D97-AF65-F5344CB8AC3E}">
        <p14:creationId xmlns:p14="http://schemas.microsoft.com/office/powerpoint/2010/main" val="870644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trying to understand how additional interventions can improve on investment and return. For example </a:t>
            </a:r>
          </a:p>
          <a:p>
            <a:endParaRPr lang="en-US" dirty="0"/>
          </a:p>
          <a:p>
            <a:r>
              <a:rPr lang="en-US" dirty="0"/>
              <a:t>how </a:t>
            </a:r>
            <a:r>
              <a:rPr lang="en-US" dirty="0" err="1"/>
              <a:t>optimising</a:t>
            </a:r>
            <a:r>
              <a:rPr lang="en-US" dirty="0"/>
              <a:t> releases at slack tides can enhance densities and reduce spillover to adjacent habitats</a:t>
            </a:r>
          </a:p>
          <a:p>
            <a:r>
              <a:rPr lang="en-US" dirty="0"/>
              <a:t>how enhanced larval retention through the use of bubble curtains to entrap larvae or act as barriers can restrict dispersal, in turn enhancing settlement</a:t>
            </a:r>
          </a:p>
          <a:p>
            <a:r>
              <a:rPr lang="en-US" dirty="0"/>
              <a:t>or how incubating larvae in inducers such as coralline algae prior to release may reduce competency times and accelerate settlement</a:t>
            </a:r>
          </a:p>
          <a:p>
            <a:r>
              <a:rPr lang="en-US" dirty="0"/>
              <a:t>finally how timed delayed releases can improve settlement densities by releasing larvae when they are competent to settle immediately following release.</a:t>
            </a:r>
          </a:p>
        </p:txBody>
      </p:sp>
      <p:sp>
        <p:nvSpPr>
          <p:cNvPr id="4" name="Slide Number Placeholder 3"/>
          <p:cNvSpPr>
            <a:spLocks noGrp="1"/>
          </p:cNvSpPr>
          <p:nvPr>
            <p:ph type="sldNum" sz="quarter" idx="5"/>
          </p:nvPr>
        </p:nvSpPr>
        <p:spPr/>
        <p:txBody>
          <a:bodyPr/>
          <a:lstStyle/>
          <a:p>
            <a:fld id="{8CE1A0B5-0C79-B549-8693-52A8A828A61B}" type="slidenum">
              <a:rPr lang="en-US" smtClean="0"/>
              <a:t>20</a:t>
            </a:fld>
            <a:endParaRPr lang="en-US"/>
          </a:p>
        </p:txBody>
      </p:sp>
    </p:spTree>
    <p:extLst>
      <p:ext uri="{BB962C8B-B14F-4D97-AF65-F5344CB8AC3E}">
        <p14:creationId xmlns:p14="http://schemas.microsoft.com/office/powerpoint/2010/main" val="22543348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trying to understand how additional interventions can improve on investment and return. For example </a:t>
            </a:r>
          </a:p>
          <a:p>
            <a:endParaRPr lang="en-US" dirty="0"/>
          </a:p>
          <a:p>
            <a:r>
              <a:rPr lang="en-US" dirty="0"/>
              <a:t>how </a:t>
            </a:r>
            <a:r>
              <a:rPr lang="en-US" dirty="0" err="1"/>
              <a:t>optimising</a:t>
            </a:r>
            <a:r>
              <a:rPr lang="en-US" dirty="0"/>
              <a:t> releases at slack tides can enhance densities and reduce spillover to adjacent habitats</a:t>
            </a:r>
          </a:p>
          <a:p>
            <a:r>
              <a:rPr lang="en-US" dirty="0"/>
              <a:t>how enhanced larval retention through the use of bubble curtains to entrap larvae or act as barriers can restrict dispersal, in turn enhancing settlement</a:t>
            </a:r>
          </a:p>
          <a:p>
            <a:r>
              <a:rPr lang="en-US" dirty="0"/>
              <a:t>or how incubating larvae in inducers such as coralline algae prior to release may reduce competency times and accelerate settlement</a:t>
            </a:r>
          </a:p>
          <a:p>
            <a:r>
              <a:rPr lang="en-US" dirty="0"/>
              <a:t>finally how timed delayed releases can improve settlement densities by releasing larvae when they are competent to settle immediately following release.</a:t>
            </a:r>
          </a:p>
        </p:txBody>
      </p:sp>
      <p:sp>
        <p:nvSpPr>
          <p:cNvPr id="4" name="Slide Number Placeholder 3"/>
          <p:cNvSpPr>
            <a:spLocks noGrp="1"/>
          </p:cNvSpPr>
          <p:nvPr>
            <p:ph type="sldNum" sz="quarter" idx="5"/>
          </p:nvPr>
        </p:nvSpPr>
        <p:spPr/>
        <p:txBody>
          <a:bodyPr/>
          <a:lstStyle/>
          <a:p>
            <a:fld id="{8CE1A0B5-0C79-B549-8693-52A8A828A61B}" type="slidenum">
              <a:rPr lang="en-US" smtClean="0"/>
              <a:t>21</a:t>
            </a:fld>
            <a:endParaRPr lang="en-US"/>
          </a:p>
        </p:txBody>
      </p:sp>
    </p:spTree>
    <p:extLst>
      <p:ext uri="{BB962C8B-B14F-4D97-AF65-F5344CB8AC3E}">
        <p14:creationId xmlns:p14="http://schemas.microsoft.com/office/powerpoint/2010/main" val="29964823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trying to understand how additional interventions can improve on investment and return. For example </a:t>
            </a:r>
          </a:p>
          <a:p>
            <a:endParaRPr lang="en-US" dirty="0"/>
          </a:p>
          <a:p>
            <a:r>
              <a:rPr lang="en-US" dirty="0"/>
              <a:t>how </a:t>
            </a:r>
            <a:r>
              <a:rPr lang="en-US" dirty="0" err="1"/>
              <a:t>optimising</a:t>
            </a:r>
            <a:r>
              <a:rPr lang="en-US" dirty="0"/>
              <a:t> releases at slack tides can enhance densities and reduce spillover to adjacent habitats</a:t>
            </a:r>
          </a:p>
          <a:p>
            <a:r>
              <a:rPr lang="en-US" dirty="0"/>
              <a:t>how enhanced larval retention through the use of bubble curtains to entrap larvae or act as barriers can restrict dispersal, in turn enhancing settlement</a:t>
            </a:r>
          </a:p>
          <a:p>
            <a:r>
              <a:rPr lang="en-US" dirty="0"/>
              <a:t>or how incubating larvae in inducers such as coralline algae prior to release may reduce competency times and accelerate settlement</a:t>
            </a:r>
          </a:p>
          <a:p>
            <a:r>
              <a:rPr lang="en-US" dirty="0"/>
              <a:t>finally how timed delayed releases can improve settlement densities by releasing larvae when they are competent to settle immediately following release.</a:t>
            </a:r>
          </a:p>
        </p:txBody>
      </p:sp>
      <p:sp>
        <p:nvSpPr>
          <p:cNvPr id="4" name="Slide Number Placeholder 3"/>
          <p:cNvSpPr>
            <a:spLocks noGrp="1"/>
          </p:cNvSpPr>
          <p:nvPr>
            <p:ph type="sldNum" sz="quarter" idx="5"/>
          </p:nvPr>
        </p:nvSpPr>
        <p:spPr/>
        <p:txBody>
          <a:bodyPr/>
          <a:lstStyle/>
          <a:p>
            <a:fld id="{8CE1A0B5-0C79-B549-8693-52A8A828A61B}" type="slidenum">
              <a:rPr lang="en-US" smtClean="0"/>
              <a:t>22</a:t>
            </a:fld>
            <a:endParaRPr lang="en-US"/>
          </a:p>
        </p:txBody>
      </p:sp>
    </p:spTree>
    <p:extLst>
      <p:ext uri="{BB962C8B-B14F-4D97-AF65-F5344CB8AC3E}">
        <p14:creationId xmlns:p14="http://schemas.microsoft.com/office/powerpoint/2010/main" val="19208168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trying to understand how additional interventions can improve on investment and return. For example </a:t>
            </a:r>
          </a:p>
          <a:p>
            <a:endParaRPr lang="en-US" dirty="0"/>
          </a:p>
          <a:p>
            <a:r>
              <a:rPr lang="en-US" dirty="0"/>
              <a:t>how </a:t>
            </a:r>
            <a:r>
              <a:rPr lang="en-US" dirty="0" err="1"/>
              <a:t>optimising</a:t>
            </a:r>
            <a:r>
              <a:rPr lang="en-US" dirty="0"/>
              <a:t> releases at slack tides can enhance densities and reduce spillover to adjacent habitats</a:t>
            </a:r>
          </a:p>
          <a:p>
            <a:r>
              <a:rPr lang="en-US" dirty="0"/>
              <a:t>how enhanced larval retention through the use of bubble curtains to entrap larvae or act as barriers can restrict dispersal, in turn enhancing settlement</a:t>
            </a:r>
          </a:p>
          <a:p>
            <a:r>
              <a:rPr lang="en-US" dirty="0"/>
              <a:t>or how incubating larvae in inducers such as coralline algae prior to release may reduce competency times and accelerate settlement</a:t>
            </a:r>
          </a:p>
          <a:p>
            <a:r>
              <a:rPr lang="en-US" dirty="0"/>
              <a:t>finally how timed delayed releases can improve settlement densities by releasing larvae when they are competent to settle immediately following release.</a:t>
            </a:r>
          </a:p>
        </p:txBody>
      </p:sp>
      <p:sp>
        <p:nvSpPr>
          <p:cNvPr id="4" name="Slide Number Placeholder 3"/>
          <p:cNvSpPr>
            <a:spLocks noGrp="1"/>
          </p:cNvSpPr>
          <p:nvPr>
            <p:ph type="sldNum" sz="quarter" idx="5"/>
          </p:nvPr>
        </p:nvSpPr>
        <p:spPr/>
        <p:txBody>
          <a:bodyPr/>
          <a:lstStyle/>
          <a:p>
            <a:fld id="{8CE1A0B5-0C79-B549-8693-52A8A828A61B}" type="slidenum">
              <a:rPr lang="en-US" smtClean="0"/>
              <a:t>23</a:t>
            </a:fld>
            <a:endParaRPr lang="en-US"/>
          </a:p>
        </p:txBody>
      </p:sp>
    </p:spTree>
    <p:extLst>
      <p:ext uri="{BB962C8B-B14F-4D97-AF65-F5344CB8AC3E}">
        <p14:creationId xmlns:p14="http://schemas.microsoft.com/office/powerpoint/2010/main" val="13183907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trying to understand how additional interventions can improve on investment and return. For example </a:t>
            </a:r>
          </a:p>
          <a:p>
            <a:endParaRPr lang="en-US" dirty="0"/>
          </a:p>
          <a:p>
            <a:r>
              <a:rPr lang="en-US" dirty="0"/>
              <a:t>how </a:t>
            </a:r>
            <a:r>
              <a:rPr lang="en-US" dirty="0" err="1"/>
              <a:t>optimising</a:t>
            </a:r>
            <a:r>
              <a:rPr lang="en-US" dirty="0"/>
              <a:t> releases at slack tides can enhance densities and reduce spillover to adjacent habitats</a:t>
            </a:r>
          </a:p>
          <a:p>
            <a:r>
              <a:rPr lang="en-US" dirty="0"/>
              <a:t>how enhanced larval retention through the use of bubble curtains to entrap larvae or act as barriers can restrict dispersal, in turn enhancing settlement</a:t>
            </a:r>
          </a:p>
          <a:p>
            <a:r>
              <a:rPr lang="en-US" dirty="0"/>
              <a:t>or how incubating larvae in inducers such as coralline algae prior to release may reduce competency times and accelerate settlement</a:t>
            </a:r>
          </a:p>
          <a:p>
            <a:r>
              <a:rPr lang="en-US" dirty="0"/>
              <a:t>finally how timed delayed releases can improve settlement densities by releasing larvae when they are competent to settle immediately following release.</a:t>
            </a:r>
          </a:p>
        </p:txBody>
      </p:sp>
      <p:sp>
        <p:nvSpPr>
          <p:cNvPr id="4" name="Slide Number Placeholder 3"/>
          <p:cNvSpPr>
            <a:spLocks noGrp="1"/>
          </p:cNvSpPr>
          <p:nvPr>
            <p:ph type="sldNum" sz="quarter" idx="5"/>
          </p:nvPr>
        </p:nvSpPr>
        <p:spPr/>
        <p:txBody>
          <a:bodyPr/>
          <a:lstStyle/>
          <a:p>
            <a:fld id="{8CE1A0B5-0C79-B549-8693-52A8A828A61B}" type="slidenum">
              <a:rPr lang="en-US" smtClean="0"/>
              <a:t>24</a:t>
            </a:fld>
            <a:endParaRPr lang="en-US"/>
          </a:p>
        </p:txBody>
      </p:sp>
    </p:spTree>
    <p:extLst>
      <p:ext uri="{BB962C8B-B14F-4D97-AF65-F5344CB8AC3E}">
        <p14:creationId xmlns:p14="http://schemas.microsoft.com/office/powerpoint/2010/main" val="2549151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we've been trying to understand how additional interventions can improve on investment and return. For example </a:t>
            </a:r>
          </a:p>
          <a:p>
            <a:endParaRPr lang="en-US" dirty="0"/>
          </a:p>
          <a:p>
            <a:r>
              <a:rPr lang="en-US" dirty="0"/>
              <a:t>how </a:t>
            </a:r>
            <a:r>
              <a:rPr lang="en-US" dirty="0" err="1"/>
              <a:t>optimising</a:t>
            </a:r>
            <a:r>
              <a:rPr lang="en-US" dirty="0"/>
              <a:t> releases at slack tides can enhance densities and reduce spillover to adjacent habitats</a:t>
            </a:r>
          </a:p>
          <a:p>
            <a:r>
              <a:rPr lang="en-US" dirty="0"/>
              <a:t>how enhanced larval retention through the use of bubble curtains to entrap larvae or act as barriers can restrict dispersal, in turn enhancing settlement</a:t>
            </a:r>
          </a:p>
          <a:p>
            <a:r>
              <a:rPr lang="en-US" dirty="0"/>
              <a:t>or how incubating larvae in inducers such as coralline algae prior to release may reduce competency times and accelerate settlement</a:t>
            </a:r>
          </a:p>
          <a:p>
            <a:r>
              <a:rPr lang="en-US" dirty="0"/>
              <a:t>finally how timed delayed releases can improve settlement densities by releasing larvae when they are competent to settle immediately following release.</a:t>
            </a:r>
          </a:p>
        </p:txBody>
      </p:sp>
      <p:sp>
        <p:nvSpPr>
          <p:cNvPr id="4" name="Slide Number Placeholder 3"/>
          <p:cNvSpPr>
            <a:spLocks noGrp="1"/>
          </p:cNvSpPr>
          <p:nvPr>
            <p:ph type="sldNum" sz="quarter" idx="5"/>
          </p:nvPr>
        </p:nvSpPr>
        <p:spPr/>
        <p:txBody>
          <a:bodyPr/>
          <a:lstStyle/>
          <a:p>
            <a:fld id="{8CE1A0B5-0C79-B549-8693-52A8A828A61B}" type="slidenum">
              <a:rPr lang="en-US" smtClean="0"/>
              <a:t>25</a:t>
            </a:fld>
            <a:endParaRPr lang="en-US"/>
          </a:p>
        </p:txBody>
      </p:sp>
    </p:spTree>
    <p:extLst>
      <p:ext uri="{BB962C8B-B14F-4D97-AF65-F5344CB8AC3E}">
        <p14:creationId xmlns:p14="http://schemas.microsoft.com/office/powerpoint/2010/main" val="11438226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upscaling larval restoration, the hydrodynamic models have been able to provide insight into one of the key questions of larval reseeding: where do larvae disperse following release?</a:t>
            </a:r>
          </a:p>
          <a:p>
            <a:r>
              <a:rPr lang="en-US" dirty="0"/>
              <a:t>From 10's of millions of larvae released onto damaged </a:t>
            </a:r>
            <a:r>
              <a:rPr lang="en-US" dirty="0" err="1"/>
              <a:t>reefscduring</a:t>
            </a:r>
            <a:r>
              <a:rPr lang="en-US" dirty="0"/>
              <a:t> free releases, how many settle in the immediate area and what are the spillover effects into adjacent habitats?</a:t>
            </a:r>
          </a:p>
          <a:p>
            <a:endParaRPr lang="en-US" dirty="0"/>
          </a:p>
          <a:p>
            <a:r>
              <a:rPr lang="en-US" dirty="0"/>
              <a:t>Where do larvae settle following release? This is important in terms of </a:t>
            </a:r>
            <a:r>
              <a:rPr lang="en-US" dirty="0" err="1"/>
              <a:t>covnerting</a:t>
            </a:r>
            <a:r>
              <a:rPr lang="en-US" dirty="0"/>
              <a:t> numbers of larvae into expected densities as a production rate, but </a:t>
            </a:r>
            <a:r>
              <a:rPr lang="en-US" dirty="0" err="1"/>
              <a:t>ultiamtely</a:t>
            </a:r>
            <a:r>
              <a:rPr lang="en-US" dirty="0"/>
              <a:t> quantifying the spatial </a:t>
            </a:r>
            <a:r>
              <a:rPr lang="en-US" dirty="0" err="1"/>
              <a:t>footprtint</a:t>
            </a:r>
            <a:r>
              <a:rPr lang="en-US" dirty="0"/>
              <a:t> of restoration.</a:t>
            </a:r>
          </a:p>
          <a:p>
            <a:endParaRPr lang="en-US" dirty="0"/>
          </a:p>
          <a:p>
            <a:r>
              <a:rPr lang="en-US" dirty="0"/>
              <a:t>To quantify this, we developed 'coralseed', a spatially explicit probabilistic model of larval settlement that leverages the high resolution dispersal models</a:t>
            </a:r>
          </a:p>
          <a:p>
            <a:endParaRPr lang="en-US" dirty="0"/>
          </a:p>
          <a:p>
            <a:r>
              <a:rPr lang="en-US" dirty="0"/>
              <a:t>So, coralseed is an individual based model, from </a:t>
            </a:r>
            <a:r>
              <a:rPr lang="en-US" dirty="0" err="1"/>
              <a:t>smallscale</a:t>
            </a:r>
            <a:r>
              <a:rPr lang="en-US" dirty="0"/>
              <a:t> simulations to large-scale modelling of releases</a:t>
            </a:r>
          </a:p>
          <a:p>
            <a:r>
              <a:rPr lang="en-US" dirty="0"/>
              <a:t>It's spatially explicit, incorporating habitat maps and larval particle tracks</a:t>
            </a:r>
          </a:p>
          <a:p>
            <a:r>
              <a:rPr lang="en-US" dirty="0"/>
              <a:t>It adopts a </a:t>
            </a:r>
            <a:r>
              <a:rPr lang="en-US" dirty="0" err="1"/>
              <a:t>bayesian</a:t>
            </a:r>
            <a:r>
              <a:rPr lang="en-US" dirty="0"/>
              <a:t> framework so is </a:t>
            </a:r>
            <a:r>
              <a:rPr lang="en-US" dirty="0" err="1"/>
              <a:t>probabilitstic</a:t>
            </a:r>
            <a:r>
              <a:rPr lang="en-US" dirty="0"/>
              <a:t> in terms of determining settlement outcomes</a:t>
            </a:r>
          </a:p>
          <a:p>
            <a:r>
              <a:rPr lang="en-US" dirty="0"/>
              <a:t>It's </a:t>
            </a:r>
            <a:r>
              <a:rPr lang="en-US" dirty="0" err="1"/>
              <a:t>parameterised</a:t>
            </a:r>
            <a:r>
              <a:rPr lang="en-US" dirty="0"/>
              <a:t> on field and experimental data collected during the RRAP program.</a:t>
            </a:r>
          </a:p>
          <a:p>
            <a:endParaRPr lang="en-US" dirty="0"/>
          </a:p>
          <a:p>
            <a:r>
              <a:rPr lang="en-US" dirty="0"/>
              <a:t>coralseed is split into four components: the underlying dispersal model, larval competency (how long after release are they ready to settle), a stochastic component of mortality (for example predation), and finally settlement success based upon where larvae track and </a:t>
            </a:r>
            <a:r>
              <a:rPr lang="en-US" dirty="0" err="1"/>
              <a:t>probabilty</a:t>
            </a:r>
            <a:r>
              <a:rPr lang="en-US" dirty="0"/>
              <a:t> of settlement.</a:t>
            </a:r>
          </a:p>
        </p:txBody>
      </p:sp>
      <p:sp>
        <p:nvSpPr>
          <p:cNvPr id="4" name="Slide Number Placeholder 3"/>
          <p:cNvSpPr>
            <a:spLocks noGrp="1"/>
          </p:cNvSpPr>
          <p:nvPr>
            <p:ph type="sldNum" sz="quarter" idx="5"/>
          </p:nvPr>
        </p:nvSpPr>
        <p:spPr/>
        <p:txBody>
          <a:bodyPr/>
          <a:lstStyle/>
          <a:p>
            <a:fld id="{8CE1A0B5-0C79-B549-8693-52A8A828A61B}" type="slidenum">
              <a:rPr lang="en-US" smtClean="0"/>
              <a:t>3</a:t>
            </a:fld>
            <a:endParaRPr lang="en-US"/>
          </a:p>
        </p:txBody>
      </p:sp>
    </p:spTree>
    <p:extLst>
      <p:ext uri="{BB962C8B-B14F-4D97-AF65-F5344CB8AC3E}">
        <p14:creationId xmlns:p14="http://schemas.microsoft.com/office/powerpoint/2010/main" val="2030949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upscaling larval restoration, the hydrodynamic models have been able to provide insight into one of the key questions of larval reseeding: where do larvae disperse following release?</a:t>
            </a:r>
          </a:p>
          <a:p>
            <a:r>
              <a:rPr lang="en-US" dirty="0"/>
              <a:t>From 10's of millions of larvae released onto damaged </a:t>
            </a:r>
            <a:r>
              <a:rPr lang="en-US" dirty="0" err="1"/>
              <a:t>reefscduring</a:t>
            </a:r>
            <a:r>
              <a:rPr lang="en-US" dirty="0"/>
              <a:t> free releases, how many settle in the immediate area and what are the spillover effects into adjacent habitats?</a:t>
            </a:r>
          </a:p>
          <a:p>
            <a:endParaRPr lang="en-US" dirty="0"/>
          </a:p>
          <a:p>
            <a:r>
              <a:rPr lang="en-US" dirty="0"/>
              <a:t>Where do larvae settle following release? This is important in terms of </a:t>
            </a:r>
            <a:r>
              <a:rPr lang="en-US" dirty="0" err="1"/>
              <a:t>covnerting</a:t>
            </a:r>
            <a:r>
              <a:rPr lang="en-US" dirty="0"/>
              <a:t> numbers of larvae into expected densities as a production rate, but </a:t>
            </a:r>
            <a:r>
              <a:rPr lang="en-US" dirty="0" err="1"/>
              <a:t>ultiamtely</a:t>
            </a:r>
            <a:r>
              <a:rPr lang="en-US" dirty="0"/>
              <a:t> quantifying the spatial </a:t>
            </a:r>
            <a:r>
              <a:rPr lang="en-US" dirty="0" err="1"/>
              <a:t>footprtint</a:t>
            </a:r>
            <a:r>
              <a:rPr lang="en-US" dirty="0"/>
              <a:t> of restoration.</a:t>
            </a:r>
          </a:p>
          <a:p>
            <a:endParaRPr lang="en-US" dirty="0"/>
          </a:p>
          <a:p>
            <a:r>
              <a:rPr lang="en-US" dirty="0"/>
              <a:t>To quantify this, we developed 'coralseed', a spatially explicit probabilistic model of larval settlement that leverages the high resolution dispersal models</a:t>
            </a:r>
          </a:p>
          <a:p>
            <a:endParaRPr lang="en-US" dirty="0"/>
          </a:p>
          <a:p>
            <a:r>
              <a:rPr lang="en-US" dirty="0"/>
              <a:t>So, coralseed is an individual based model, from </a:t>
            </a:r>
            <a:r>
              <a:rPr lang="en-US" dirty="0" err="1"/>
              <a:t>smallscale</a:t>
            </a:r>
            <a:r>
              <a:rPr lang="en-US" dirty="0"/>
              <a:t> simulations to large-scale modelling of releases</a:t>
            </a:r>
          </a:p>
          <a:p>
            <a:r>
              <a:rPr lang="en-US" dirty="0"/>
              <a:t>It's spatially explicit, incorporating habitat maps and larval particle tracks</a:t>
            </a:r>
          </a:p>
          <a:p>
            <a:r>
              <a:rPr lang="en-US" dirty="0"/>
              <a:t>It adopts a </a:t>
            </a:r>
            <a:r>
              <a:rPr lang="en-US" dirty="0" err="1"/>
              <a:t>bayesian</a:t>
            </a:r>
            <a:r>
              <a:rPr lang="en-US" dirty="0"/>
              <a:t> framework so is </a:t>
            </a:r>
            <a:r>
              <a:rPr lang="en-US" dirty="0" err="1"/>
              <a:t>probabilitstic</a:t>
            </a:r>
            <a:r>
              <a:rPr lang="en-US" dirty="0"/>
              <a:t> in terms of determining settlement outcomes</a:t>
            </a:r>
          </a:p>
          <a:p>
            <a:r>
              <a:rPr lang="en-US" dirty="0"/>
              <a:t>It's </a:t>
            </a:r>
            <a:r>
              <a:rPr lang="en-US" dirty="0" err="1"/>
              <a:t>parameterised</a:t>
            </a:r>
            <a:r>
              <a:rPr lang="en-US" dirty="0"/>
              <a:t> on field and experimental data collected during the RRAP program.</a:t>
            </a:r>
          </a:p>
          <a:p>
            <a:endParaRPr lang="en-US" dirty="0"/>
          </a:p>
          <a:p>
            <a:r>
              <a:rPr lang="en-US" dirty="0"/>
              <a:t>coralseed is split into four components: the underlying dispersal model, larval competency (how long after release are they ready to settle), a stochastic component of mortality (for example predation), and finally settlement success based upon where larvae track and </a:t>
            </a:r>
            <a:r>
              <a:rPr lang="en-US" dirty="0" err="1"/>
              <a:t>probabilty</a:t>
            </a:r>
            <a:r>
              <a:rPr lang="en-US" dirty="0"/>
              <a:t> of settlement.</a:t>
            </a:r>
          </a:p>
        </p:txBody>
      </p:sp>
      <p:sp>
        <p:nvSpPr>
          <p:cNvPr id="4" name="Slide Number Placeholder 3"/>
          <p:cNvSpPr>
            <a:spLocks noGrp="1"/>
          </p:cNvSpPr>
          <p:nvPr>
            <p:ph type="sldNum" sz="quarter" idx="5"/>
          </p:nvPr>
        </p:nvSpPr>
        <p:spPr/>
        <p:txBody>
          <a:bodyPr/>
          <a:lstStyle/>
          <a:p>
            <a:fld id="{8CE1A0B5-0C79-B549-8693-52A8A828A61B}" type="slidenum">
              <a:rPr lang="en-US" smtClean="0"/>
              <a:t>4</a:t>
            </a:fld>
            <a:endParaRPr lang="en-US"/>
          </a:p>
        </p:txBody>
      </p:sp>
    </p:spTree>
    <p:extLst>
      <p:ext uri="{BB962C8B-B14F-4D97-AF65-F5344CB8AC3E}">
        <p14:creationId xmlns:p14="http://schemas.microsoft.com/office/powerpoint/2010/main" val="307384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upscaling larval restoration, the hydrodynamic models have been able to provide insight into one of the key questions of larval reseeding: where do larvae disperse following release?</a:t>
            </a:r>
          </a:p>
          <a:p>
            <a:r>
              <a:rPr lang="en-US" dirty="0"/>
              <a:t>From 10's of millions of larvae released onto damaged </a:t>
            </a:r>
            <a:r>
              <a:rPr lang="en-US" dirty="0" err="1"/>
              <a:t>reefscduring</a:t>
            </a:r>
            <a:r>
              <a:rPr lang="en-US" dirty="0"/>
              <a:t> free releases, how many settle in the immediate area and what are the spillover effects into adjacent habitats?</a:t>
            </a:r>
          </a:p>
          <a:p>
            <a:endParaRPr lang="en-US" dirty="0"/>
          </a:p>
          <a:p>
            <a:r>
              <a:rPr lang="en-US" dirty="0"/>
              <a:t>Where do larvae settle following release? This is important in terms of </a:t>
            </a:r>
            <a:r>
              <a:rPr lang="en-US" dirty="0" err="1"/>
              <a:t>covnerting</a:t>
            </a:r>
            <a:r>
              <a:rPr lang="en-US" dirty="0"/>
              <a:t> numbers of larvae into expected densities as a production rate, but </a:t>
            </a:r>
            <a:r>
              <a:rPr lang="en-US" dirty="0" err="1"/>
              <a:t>ultiamtely</a:t>
            </a:r>
            <a:r>
              <a:rPr lang="en-US" dirty="0"/>
              <a:t> quantifying the spatial </a:t>
            </a:r>
            <a:r>
              <a:rPr lang="en-US" dirty="0" err="1"/>
              <a:t>footprtint</a:t>
            </a:r>
            <a:r>
              <a:rPr lang="en-US" dirty="0"/>
              <a:t> of restoration.</a:t>
            </a:r>
          </a:p>
          <a:p>
            <a:endParaRPr lang="en-US" dirty="0"/>
          </a:p>
          <a:p>
            <a:r>
              <a:rPr lang="en-US" dirty="0"/>
              <a:t>To quantify this, we developed 'coralseed', a spatially explicit probabilistic model of larval settlement that leverages the high resolution dispersal models</a:t>
            </a:r>
          </a:p>
          <a:p>
            <a:endParaRPr lang="en-US" dirty="0"/>
          </a:p>
          <a:p>
            <a:r>
              <a:rPr lang="en-US" dirty="0"/>
              <a:t>So, coralseed is an individual based model, from </a:t>
            </a:r>
            <a:r>
              <a:rPr lang="en-US" dirty="0" err="1"/>
              <a:t>smallscale</a:t>
            </a:r>
            <a:r>
              <a:rPr lang="en-US" dirty="0"/>
              <a:t> simulations to large-scale modelling of releases</a:t>
            </a:r>
          </a:p>
          <a:p>
            <a:r>
              <a:rPr lang="en-US" dirty="0"/>
              <a:t>It's spatially explicit, incorporating habitat maps and larval particle tracks</a:t>
            </a:r>
          </a:p>
          <a:p>
            <a:r>
              <a:rPr lang="en-US" dirty="0"/>
              <a:t>It adopts a </a:t>
            </a:r>
            <a:r>
              <a:rPr lang="en-US" dirty="0" err="1"/>
              <a:t>bayesian</a:t>
            </a:r>
            <a:r>
              <a:rPr lang="en-US" dirty="0"/>
              <a:t> framework so is </a:t>
            </a:r>
            <a:r>
              <a:rPr lang="en-US" dirty="0" err="1"/>
              <a:t>probabilitstic</a:t>
            </a:r>
            <a:r>
              <a:rPr lang="en-US" dirty="0"/>
              <a:t> in terms of determining settlement outcomes</a:t>
            </a:r>
          </a:p>
          <a:p>
            <a:r>
              <a:rPr lang="en-US" dirty="0"/>
              <a:t>It's </a:t>
            </a:r>
            <a:r>
              <a:rPr lang="en-US" dirty="0" err="1"/>
              <a:t>parameterised</a:t>
            </a:r>
            <a:r>
              <a:rPr lang="en-US" dirty="0"/>
              <a:t> on field and experimental data collected during the RRAP program.</a:t>
            </a:r>
          </a:p>
          <a:p>
            <a:endParaRPr lang="en-US" dirty="0"/>
          </a:p>
          <a:p>
            <a:r>
              <a:rPr lang="en-US" dirty="0"/>
              <a:t>coralseed is split into four components: the underlying dispersal model, larval competency (how long after release are they ready to settle), a stochastic component of mortality (for example predation), and finally settlement success based upon where larvae track and </a:t>
            </a:r>
            <a:r>
              <a:rPr lang="en-US" dirty="0" err="1"/>
              <a:t>probabilty</a:t>
            </a:r>
            <a:r>
              <a:rPr lang="en-US" dirty="0"/>
              <a:t> of settlement.</a:t>
            </a:r>
          </a:p>
        </p:txBody>
      </p:sp>
      <p:sp>
        <p:nvSpPr>
          <p:cNvPr id="4" name="Slide Number Placeholder 3"/>
          <p:cNvSpPr>
            <a:spLocks noGrp="1"/>
          </p:cNvSpPr>
          <p:nvPr>
            <p:ph type="sldNum" sz="quarter" idx="5"/>
          </p:nvPr>
        </p:nvSpPr>
        <p:spPr/>
        <p:txBody>
          <a:bodyPr/>
          <a:lstStyle/>
          <a:p>
            <a:fld id="{8CE1A0B5-0C79-B549-8693-52A8A828A61B}" type="slidenum">
              <a:rPr lang="en-US" smtClean="0"/>
              <a:t>5</a:t>
            </a:fld>
            <a:endParaRPr lang="en-US"/>
          </a:p>
        </p:txBody>
      </p:sp>
    </p:spTree>
    <p:extLst>
      <p:ext uri="{BB962C8B-B14F-4D97-AF65-F5344CB8AC3E}">
        <p14:creationId xmlns:p14="http://schemas.microsoft.com/office/powerpoint/2010/main" val="750663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upscaling larval restoration, the hydrodynamic models have been able to provide insight into one of the key questions of larval reseeding: where do larvae disperse following release?</a:t>
            </a:r>
          </a:p>
          <a:p>
            <a:r>
              <a:rPr lang="en-US" dirty="0"/>
              <a:t>From 10's of millions of larvae released onto damaged </a:t>
            </a:r>
            <a:r>
              <a:rPr lang="en-US" dirty="0" err="1"/>
              <a:t>reefscduring</a:t>
            </a:r>
            <a:r>
              <a:rPr lang="en-US" dirty="0"/>
              <a:t> free releases, how many settle in the immediate area and what are the spillover effects into adjacent habitats?</a:t>
            </a:r>
          </a:p>
          <a:p>
            <a:endParaRPr lang="en-US" dirty="0"/>
          </a:p>
          <a:p>
            <a:r>
              <a:rPr lang="en-US" dirty="0"/>
              <a:t>Where do larvae settle following release? This is important in terms of </a:t>
            </a:r>
            <a:r>
              <a:rPr lang="en-US" dirty="0" err="1"/>
              <a:t>covnerting</a:t>
            </a:r>
            <a:r>
              <a:rPr lang="en-US" dirty="0"/>
              <a:t> numbers of larvae into expected densities as a production rate, but </a:t>
            </a:r>
            <a:r>
              <a:rPr lang="en-US" dirty="0" err="1"/>
              <a:t>ultiamtely</a:t>
            </a:r>
            <a:r>
              <a:rPr lang="en-US" dirty="0"/>
              <a:t> quantifying the spatial </a:t>
            </a:r>
            <a:r>
              <a:rPr lang="en-US" dirty="0" err="1"/>
              <a:t>footprtint</a:t>
            </a:r>
            <a:r>
              <a:rPr lang="en-US" dirty="0"/>
              <a:t> of restoration.</a:t>
            </a:r>
          </a:p>
          <a:p>
            <a:endParaRPr lang="en-US" dirty="0"/>
          </a:p>
          <a:p>
            <a:r>
              <a:rPr lang="en-US" dirty="0"/>
              <a:t>To quantify this, we developed 'coralseed', a spatially explicit probabilistic model of larval settlement that leverages the high resolution dispersal models</a:t>
            </a:r>
          </a:p>
          <a:p>
            <a:endParaRPr lang="en-US" dirty="0"/>
          </a:p>
          <a:p>
            <a:r>
              <a:rPr lang="en-US" dirty="0"/>
              <a:t>So, coralseed is an individual based model, from </a:t>
            </a:r>
            <a:r>
              <a:rPr lang="en-US" dirty="0" err="1"/>
              <a:t>smallscale</a:t>
            </a:r>
            <a:r>
              <a:rPr lang="en-US" dirty="0"/>
              <a:t> simulations to large-scale modelling of releases</a:t>
            </a:r>
          </a:p>
          <a:p>
            <a:r>
              <a:rPr lang="en-US" dirty="0"/>
              <a:t>It's spatially explicit, incorporating habitat maps and larval particle tracks</a:t>
            </a:r>
          </a:p>
          <a:p>
            <a:r>
              <a:rPr lang="en-US" dirty="0"/>
              <a:t>It adopts a </a:t>
            </a:r>
            <a:r>
              <a:rPr lang="en-US" dirty="0" err="1"/>
              <a:t>bayesian</a:t>
            </a:r>
            <a:r>
              <a:rPr lang="en-US" dirty="0"/>
              <a:t> framework so is </a:t>
            </a:r>
            <a:r>
              <a:rPr lang="en-US" dirty="0" err="1"/>
              <a:t>probabilitstic</a:t>
            </a:r>
            <a:r>
              <a:rPr lang="en-US" dirty="0"/>
              <a:t> in terms of determining settlement outcomes</a:t>
            </a:r>
          </a:p>
          <a:p>
            <a:r>
              <a:rPr lang="en-US" dirty="0"/>
              <a:t>It's </a:t>
            </a:r>
            <a:r>
              <a:rPr lang="en-US" dirty="0" err="1"/>
              <a:t>parameterised</a:t>
            </a:r>
            <a:r>
              <a:rPr lang="en-US" dirty="0"/>
              <a:t> on field and experimental data collected during the RRAP program.</a:t>
            </a:r>
          </a:p>
          <a:p>
            <a:endParaRPr lang="en-US" dirty="0"/>
          </a:p>
          <a:p>
            <a:r>
              <a:rPr lang="en-US" dirty="0"/>
              <a:t>coralseed is split into four components: the underlying dispersal model, larval competency (how long after release are they ready to settle), a stochastic component of mortality (for example predation), and finally settlement success based upon where larvae track and </a:t>
            </a:r>
            <a:r>
              <a:rPr lang="en-US" dirty="0" err="1"/>
              <a:t>probabilty</a:t>
            </a:r>
            <a:r>
              <a:rPr lang="en-US" dirty="0"/>
              <a:t> of settlement.</a:t>
            </a:r>
          </a:p>
        </p:txBody>
      </p:sp>
      <p:sp>
        <p:nvSpPr>
          <p:cNvPr id="4" name="Slide Number Placeholder 3"/>
          <p:cNvSpPr>
            <a:spLocks noGrp="1"/>
          </p:cNvSpPr>
          <p:nvPr>
            <p:ph type="sldNum" sz="quarter" idx="5"/>
          </p:nvPr>
        </p:nvSpPr>
        <p:spPr/>
        <p:txBody>
          <a:bodyPr/>
          <a:lstStyle/>
          <a:p>
            <a:fld id="{8CE1A0B5-0C79-B549-8693-52A8A828A61B}" type="slidenum">
              <a:rPr lang="en-US" smtClean="0"/>
              <a:t>6</a:t>
            </a:fld>
            <a:endParaRPr lang="en-US"/>
          </a:p>
        </p:txBody>
      </p:sp>
    </p:spTree>
    <p:extLst>
      <p:ext uri="{BB962C8B-B14F-4D97-AF65-F5344CB8AC3E}">
        <p14:creationId xmlns:p14="http://schemas.microsoft.com/office/powerpoint/2010/main" val="17323349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terms of upscaling larval restoration, the hydrodynamic models have been able to provide insight into one of the key questions of larval reseeding: where do larvae disperse following release?</a:t>
            </a:r>
          </a:p>
          <a:p>
            <a:r>
              <a:rPr lang="en-US" dirty="0"/>
              <a:t>From 10's of millions of larvae released onto damaged </a:t>
            </a:r>
            <a:r>
              <a:rPr lang="en-US" dirty="0" err="1"/>
              <a:t>reefscduring</a:t>
            </a:r>
            <a:r>
              <a:rPr lang="en-US" dirty="0"/>
              <a:t> free releases, how many settle in the immediate area and what are the spillover effects into adjacent habitats?</a:t>
            </a:r>
          </a:p>
          <a:p>
            <a:endParaRPr lang="en-US" dirty="0"/>
          </a:p>
          <a:p>
            <a:r>
              <a:rPr lang="en-US" dirty="0"/>
              <a:t>Where do larvae settle following release? This is important in terms of </a:t>
            </a:r>
            <a:r>
              <a:rPr lang="en-US" dirty="0" err="1"/>
              <a:t>covnerting</a:t>
            </a:r>
            <a:r>
              <a:rPr lang="en-US" dirty="0"/>
              <a:t> numbers of larvae into expected densities as a production rate, but </a:t>
            </a:r>
            <a:r>
              <a:rPr lang="en-US" dirty="0" err="1"/>
              <a:t>ultiamtely</a:t>
            </a:r>
            <a:r>
              <a:rPr lang="en-US" dirty="0"/>
              <a:t> quantifying the spatial </a:t>
            </a:r>
            <a:r>
              <a:rPr lang="en-US" dirty="0" err="1"/>
              <a:t>footprtint</a:t>
            </a:r>
            <a:r>
              <a:rPr lang="en-US" dirty="0"/>
              <a:t> of restoration.</a:t>
            </a:r>
          </a:p>
          <a:p>
            <a:endParaRPr lang="en-US" dirty="0"/>
          </a:p>
          <a:p>
            <a:r>
              <a:rPr lang="en-US" dirty="0"/>
              <a:t>To quantify this, we developed 'coralseed', a spatially explicit probabilistic model of larval settlement that leverages the high resolution dispersal models</a:t>
            </a:r>
          </a:p>
          <a:p>
            <a:endParaRPr lang="en-US" dirty="0"/>
          </a:p>
          <a:p>
            <a:r>
              <a:rPr lang="en-US" dirty="0"/>
              <a:t>So, coralseed is an individual based model, from </a:t>
            </a:r>
            <a:r>
              <a:rPr lang="en-US" dirty="0" err="1"/>
              <a:t>smallscale</a:t>
            </a:r>
            <a:r>
              <a:rPr lang="en-US" dirty="0"/>
              <a:t> simulations to large-scale modelling of releases</a:t>
            </a:r>
          </a:p>
          <a:p>
            <a:r>
              <a:rPr lang="en-US" dirty="0"/>
              <a:t>It's spatially explicit, incorporating habitat maps and larval particle tracks</a:t>
            </a:r>
          </a:p>
          <a:p>
            <a:r>
              <a:rPr lang="en-US" dirty="0"/>
              <a:t>It adopts a </a:t>
            </a:r>
            <a:r>
              <a:rPr lang="en-US" dirty="0" err="1"/>
              <a:t>bayesian</a:t>
            </a:r>
            <a:r>
              <a:rPr lang="en-US" dirty="0"/>
              <a:t> framework so is </a:t>
            </a:r>
            <a:r>
              <a:rPr lang="en-US" dirty="0" err="1"/>
              <a:t>probabilitstic</a:t>
            </a:r>
            <a:r>
              <a:rPr lang="en-US" dirty="0"/>
              <a:t> in terms of determining settlement outcomes</a:t>
            </a:r>
          </a:p>
          <a:p>
            <a:r>
              <a:rPr lang="en-US" dirty="0"/>
              <a:t>It's </a:t>
            </a:r>
            <a:r>
              <a:rPr lang="en-US" dirty="0" err="1"/>
              <a:t>parameterised</a:t>
            </a:r>
            <a:r>
              <a:rPr lang="en-US" dirty="0"/>
              <a:t> on field and experimental data collected during the RRAP program.</a:t>
            </a:r>
          </a:p>
          <a:p>
            <a:endParaRPr lang="en-US" dirty="0"/>
          </a:p>
          <a:p>
            <a:r>
              <a:rPr lang="en-US" dirty="0"/>
              <a:t>coralseed is split into four components: the underlying dispersal model, larval competency (how long after release are they ready to settle), a stochastic component of mortality (for example predation), and finally settlement success based upon where larvae track and </a:t>
            </a:r>
            <a:r>
              <a:rPr lang="en-US" dirty="0" err="1"/>
              <a:t>probabilty</a:t>
            </a:r>
            <a:r>
              <a:rPr lang="en-US" dirty="0"/>
              <a:t> of settlement.</a:t>
            </a:r>
          </a:p>
        </p:txBody>
      </p:sp>
      <p:sp>
        <p:nvSpPr>
          <p:cNvPr id="4" name="Slide Number Placeholder 3"/>
          <p:cNvSpPr>
            <a:spLocks noGrp="1"/>
          </p:cNvSpPr>
          <p:nvPr>
            <p:ph type="sldNum" sz="quarter" idx="5"/>
          </p:nvPr>
        </p:nvSpPr>
        <p:spPr/>
        <p:txBody>
          <a:bodyPr/>
          <a:lstStyle/>
          <a:p>
            <a:fld id="{8CE1A0B5-0C79-B549-8693-52A8A828A61B}" type="slidenum">
              <a:rPr lang="en-US" smtClean="0"/>
              <a:t>7</a:t>
            </a:fld>
            <a:endParaRPr lang="en-US"/>
          </a:p>
        </p:txBody>
      </p:sp>
    </p:spTree>
    <p:extLst>
      <p:ext uri="{BB962C8B-B14F-4D97-AF65-F5344CB8AC3E}">
        <p14:creationId xmlns:p14="http://schemas.microsoft.com/office/powerpoint/2010/main" val="42799892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here's Palfrey Reef at Lizard Island from simulations we ran back in 2022 before the mass coral spawning</a:t>
            </a:r>
          </a:p>
        </p:txBody>
      </p:sp>
      <p:sp>
        <p:nvSpPr>
          <p:cNvPr id="4" name="Slide Number Placeholder 3"/>
          <p:cNvSpPr>
            <a:spLocks noGrp="1"/>
          </p:cNvSpPr>
          <p:nvPr>
            <p:ph type="sldNum" sz="quarter" idx="5"/>
          </p:nvPr>
        </p:nvSpPr>
        <p:spPr/>
        <p:txBody>
          <a:bodyPr/>
          <a:lstStyle/>
          <a:p>
            <a:fld id="{8CE1A0B5-0C79-B549-8693-52A8A828A61B}" type="slidenum">
              <a:rPr lang="en-US" smtClean="0"/>
              <a:t>8</a:t>
            </a:fld>
            <a:endParaRPr lang="en-US"/>
          </a:p>
        </p:txBody>
      </p:sp>
    </p:spTree>
    <p:extLst>
      <p:ext uri="{BB962C8B-B14F-4D97-AF65-F5344CB8AC3E}">
        <p14:creationId xmlns:p14="http://schemas.microsoft.com/office/powerpoint/2010/main" val="1547523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for example, here's Palfrey Reef at Lizard Island from simulations we ran back in 2022 before the mass coral spawning</a:t>
            </a:r>
          </a:p>
        </p:txBody>
      </p:sp>
      <p:sp>
        <p:nvSpPr>
          <p:cNvPr id="4" name="Slide Number Placeholder 3"/>
          <p:cNvSpPr>
            <a:spLocks noGrp="1"/>
          </p:cNvSpPr>
          <p:nvPr>
            <p:ph type="sldNum" sz="quarter" idx="5"/>
          </p:nvPr>
        </p:nvSpPr>
        <p:spPr/>
        <p:txBody>
          <a:bodyPr/>
          <a:lstStyle/>
          <a:p>
            <a:fld id="{8CE1A0B5-0C79-B549-8693-52A8A828A61B}" type="slidenum">
              <a:rPr lang="en-US" smtClean="0"/>
              <a:t>9</a:t>
            </a:fld>
            <a:endParaRPr lang="en-US"/>
          </a:p>
        </p:txBody>
      </p:sp>
    </p:spTree>
    <p:extLst>
      <p:ext uri="{BB962C8B-B14F-4D97-AF65-F5344CB8AC3E}">
        <p14:creationId xmlns:p14="http://schemas.microsoft.com/office/powerpoint/2010/main" val="28691844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7F013-965F-E92F-3EC2-1F861F1AC17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082A6313-E0D0-A372-95A5-527F67D13E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582FC960-87AA-784B-F44F-358F0D1F7706}"/>
              </a:ext>
            </a:extLst>
          </p:cNvPr>
          <p:cNvSpPr>
            <a:spLocks noGrp="1"/>
          </p:cNvSpPr>
          <p:nvPr>
            <p:ph type="dt" sz="half" idx="10"/>
          </p:nvPr>
        </p:nvSpPr>
        <p:spPr/>
        <p:txBody>
          <a:bodyPr/>
          <a:lstStyle/>
          <a:p>
            <a:fld id="{9DD7AE97-B449-424F-A5AD-F1EA0FDF5943}" type="datetimeFigureOut">
              <a:rPr lang="en-US" smtClean="0"/>
              <a:t>6/18/24</a:t>
            </a:fld>
            <a:endParaRPr lang="en-US"/>
          </a:p>
        </p:txBody>
      </p:sp>
      <p:sp>
        <p:nvSpPr>
          <p:cNvPr id="5" name="Footer Placeholder 4">
            <a:extLst>
              <a:ext uri="{FF2B5EF4-FFF2-40B4-BE49-F238E27FC236}">
                <a16:creationId xmlns:a16="http://schemas.microsoft.com/office/drawing/2014/main" id="{28C8C8C3-9480-55D9-01FB-D207F7ED46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487891-A550-60AB-7EEA-B8AD9FF4080B}"/>
              </a:ext>
            </a:extLst>
          </p:cNvPr>
          <p:cNvSpPr>
            <a:spLocks noGrp="1"/>
          </p:cNvSpPr>
          <p:nvPr>
            <p:ph type="sldNum" sz="quarter" idx="12"/>
          </p:nvPr>
        </p:nvSpPr>
        <p:spPr/>
        <p:txBody>
          <a:bodyPr/>
          <a:lstStyle/>
          <a:p>
            <a:fld id="{DD06F4B6-8104-7D42-91BD-AE683F732F3E}" type="slidenum">
              <a:rPr lang="en-US" smtClean="0"/>
              <a:t>‹#›</a:t>
            </a:fld>
            <a:endParaRPr lang="en-US"/>
          </a:p>
        </p:txBody>
      </p:sp>
    </p:spTree>
    <p:extLst>
      <p:ext uri="{BB962C8B-B14F-4D97-AF65-F5344CB8AC3E}">
        <p14:creationId xmlns:p14="http://schemas.microsoft.com/office/powerpoint/2010/main" val="4049256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37F8-459C-0F51-896D-A9B8069B366E}"/>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A2DB6B6-25DB-3365-AAC4-8C762BCCE40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A1C9734-1F5F-CF4C-1393-603ED3B64B36}"/>
              </a:ext>
            </a:extLst>
          </p:cNvPr>
          <p:cNvSpPr>
            <a:spLocks noGrp="1"/>
          </p:cNvSpPr>
          <p:nvPr>
            <p:ph type="dt" sz="half" idx="10"/>
          </p:nvPr>
        </p:nvSpPr>
        <p:spPr/>
        <p:txBody>
          <a:bodyPr/>
          <a:lstStyle/>
          <a:p>
            <a:fld id="{9DD7AE97-B449-424F-A5AD-F1EA0FDF5943}" type="datetimeFigureOut">
              <a:rPr lang="en-US" smtClean="0"/>
              <a:t>6/18/24</a:t>
            </a:fld>
            <a:endParaRPr lang="en-US"/>
          </a:p>
        </p:txBody>
      </p:sp>
      <p:sp>
        <p:nvSpPr>
          <p:cNvPr id="5" name="Footer Placeholder 4">
            <a:extLst>
              <a:ext uri="{FF2B5EF4-FFF2-40B4-BE49-F238E27FC236}">
                <a16:creationId xmlns:a16="http://schemas.microsoft.com/office/drawing/2014/main" id="{41258DA8-AC85-0039-D41C-442F1F1D04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D53C8C-51A9-E880-AAA5-E3C2F4E2E274}"/>
              </a:ext>
            </a:extLst>
          </p:cNvPr>
          <p:cNvSpPr>
            <a:spLocks noGrp="1"/>
          </p:cNvSpPr>
          <p:nvPr>
            <p:ph type="sldNum" sz="quarter" idx="12"/>
          </p:nvPr>
        </p:nvSpPr>
        <p:spPr/>
        <p:txBody>
          <a:bodyPr/>
          <a:lstStyle/>
          <a:p>
            <a:fld id="{DD06F4B6-8104-7D42-91BD-AE683F732F3E}" type="slidenum">
              <a:rPr lang="en-US" smtClean="0"/>
              <a:t>‹#›</a:t>
            </a:fld>
            <a:endParaRPr lang="en-US"/>
          </a:p>
        </p:txBody>
      </p:sp>
    </p:spTree>
    <p:extLst>
      <p:ext uri="{BB962C8B-B14F-4D97-AF65-F5344CB8AC3E}">
        <p14:creationId xmlns:p14="http://schemas.microsoft.com/office/powerpoint/2010/main" val="8503030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01AABA-5EEC-14C0-B406-61E3F170F577}"/>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D75AB47-2056-C9D4-2641-738E288CBE3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88BD5A0B-DACE-12A7-2A42-89C5FD79AD59}"/>
              </a:ext>
            </a:extLst>
          </p:cNvPr>
          <p:cNvSpPr>
            <a:spLocks noGrp="1"/>
          </p:cNvSpPr>
          <p:nvPr>
            <p:ph type="dt" sz="half" idx="10"/>
          </p:nvPr>
        </p:nvSpPr>
        <p:spPr/>
        <p:txBody>
          <a:bodyPr/>
          <a:lstStyle/>
          <a:p>
            <a:fld id="{9DD7AE97-B449-424F-A5AD-F1EA0FDF5943}" type="datetimeFigureOut">
              <a:rPr lang="en-US" smtClean="0"/>
              <a:t>6/18/24</a:t>
            </a:fld>
            <a:endParaRPr lang="en-US"/>
          </a:p>
        </p:txBody>
      </p:sp>
      <p:sp>
        <p:nvSpPr>
          <p:cNvPr id="5" name="Footer Placeholder 4">
            <a:extLst>
              <a:ext uri="{FF2B5EF4-FFF2-40B4-BE49-F238E27FC236}">
                <a16:creationId xmlns:a16="http://schemas.microsoft.com/office/drawing/2014/main" id="{84634577-EDFC-2FD9-E153-C4C4AFA9EE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F00C7D-26BD-DDD6-9CBF-8804D978A844}"/>
              </a:ext>
            </a:extLst>
          </p:cNvPr>
          <p:cNvSpPr>
            <a:spLocks noGrp="1"/>
          </p:cNvSpPr>
          <p:nvPr>
            <p:ph type="sldNum" sz="quarter" idx="12"/>
          </p:nvPr>
        </p:nvSpPr>
        <p:spPr/>
        <p:txBody>
          <a:bodyPr/>
          <a:lstStyle/>
          <a:p>
            <a:fld id="{DD06F4B6-8104-7D42-91BD-AE683F732F3E}" type="slidenum">
              <a:rPr lang="en-US" smtClean="0"/>
              <a:t>‹#›</a:t>
            </a:fld>
            <a:endParaRPr lang="en-US"/>
          </a:p>
        </p:txBody>
      </p:sp>
    </p:spTree>
    <p:extLst>
      <p:ext uri="{BB962C8B-B14F-4D97-AF65-F5344CB8AC3E}">
        <p14:creationId xmlns:p14="http://schemas.microsoft.com/office/powerpoint/2010/main" val="14446246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hree Column - White">
    <p:spTree>
      <p:nvGrpSpPr>
        <p:cNvPr id="1" name=""/>
        <p:cNvGrpSpPr/>
        <p:nvPr/>
      </p:nvGrpSpPr>
      <p:grpSpPr>
        <a:xfrm>
          <a:off x="0" y="0"/>
          <a:ext cx="0" cy="0"/>
          <a:chOff x="0" y="0"/>
          <a:chExt cx="0" cy="0"/>
        </a:xfrm>
      </p:grpSpPr>
      <p:sp>
        <p:nvSpPr>
          <p:cNvPr id="9" name="Text Placeholder 9"/>
          <p:cNvSpPr>
            <a:spLocks noGrp="1"/>
          </p:cNvSpPr>
          <p:nvPr>
            <p:ph type="body" sz="quarter" idx="14"/>
          </p:nvPr>
        </p:nvSpPr>
        <p:spPr>
          <a:xfrm>
            <a:off x="306392" y="2576222"/>
            <a:ext cx="3851951" cy="3490623"/>
          </a:xfrm>
          <a:prstGeom prst="rect">
            <a:avLst/>
          </a:prstGeom>
        </p:spPr>
        <p:txBody>
          <a:bodyPr>
            <a:normAutofit/>
          </a:bodyPr>
          <a:lstStyle>
            <a:lvl1pPr marL="0" indent="0">
              <a:buNone/>
              <a:defRPr sz="1800" baseline="0">
                <a:solidFill>
                  <a:schemeClr val="bg1"/>
                </a:solidFill>
              </a:defRPr>
            </a:lvl1pPr>
            <a:lvl2pPr marL="457200" indent="0">
              <a:buNone/>
              <a:defRPr sz="1600" baseline="0">
                <a:solidFill>
                  <a:schemeClr val="bg1"/>
                </a:solidFill>
              </a:defRPr>
            </a:lvl2pPr>
            <a:lvl3pPr marL="914400" indent="0">
              <a:buNone/>
              <a:defRPr sz="1600" baseline="0">
                <a:solidFill>
                  <a:schemeClr val="bg1"/>
                </a:solidFill>
              </a:defRPr>
            </a:lvl3pPr>
            <a:lvl4pPr marL="1371600" indent="0">
              <a:buNone/>
              <a:defRPr sz="1400">
                <a:solidFill>
                  <a:schemeClr val="bg1"/>
                </a:solidFill>
              </a:defRPr>
            </a:lvl4pPr>
            <a:lvl5pPr marL="1828800" indent="0">
              <a:buNone/>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1">
            <a:extLst>
              <a:ext uri="{FF2B5EF4-FFF2-40B4-BE49-F238E27FC236}">
                <a16:creationId xmlns:a16="http://schemas.microsoft.com/office/drawing/2014/main" id="{7C2C2C2E-708D-1DC8-9AFB-B60ED679FF2E}"/>
              </a:ext>
            </a:extLst>
          </p:cNvPr>
          <p:cNvSpPr>
            <a:spLocks noGrp="1"/>
          </p:cNvSpPr>
          <p:nvPr>
            <p:ph type="title" hasCustomPrompt="1"/>
          </p:nvPr>
        </p:nvSpPr>
        <p:spPr>
          <a:xfrm>
            <a:off x="306391" y="643270"/>
            <a:ext cx="4830151" cy="1327043"/>
          </a:xfrm>
          <a:prstGeom prst="rect">
            <a:avLst/>
          </a:prstGeom>
        </p:spPr>
        <p:txBody>
          <a:bodyPr anchor="b"/>
          <a:lstStyle>
            <a:lvl1pPr fontAlgn="auto">
              <a:lnSpc>
                <a:spcPct val="90000"/>
              </a:lnSpc>
              <a:defRPr sz="2400" b="0" i="0">
                <a:solidFill>
                  <a:schemeClr val="bg1"/>
                </a:solidFill>
                <a:latin typeface="Work Sans Medium" pitchFamily="2" charset="77"/>
                <a:ea typeface="Work Sans Medium" pitchFamily="2" charset="77"/>
                <a:cs typeface="Work Sans Medium" pitchFamily="2" charset="77"/>
              </a:defRPr>
            </a:lvl1pPr>
          </a:lstStyle>
          <a:p>
            <a:br>
              <a:rPr lang="en-US" dirty="0"/>
            </a:br>
            <a:r>
              <a:rPr lang="en-US" dirty="0"/>
              <a:t>Heading</a:t>
            </a:r>
          </a:p>
        </p:txBody>
      </p:sp>
      <p:sp>
        <p:nvSpPr>
          <p:cNvPr id="4" name="Text Placeholder 9">
            <a:extLst>
              <a:ext uri="{FF2B5EF4-FFF2-40B4-BE49-F238E27FC236}">
                <a16:creationId xmlns:a16="http://schemas.microsoft.com/office/drawing/2014/main" id="{AEA13FAF-F4F9-8009-DA24-AB94940CC69A}"/>
              </a:ext>
            </a:extLst>
          </p:cNvPr>
          <p:cNvSpPr>
            <a:spLocks noGrp="1"/>
          </p:cNvSpPr>
          <p:nvPr>
            <p:ph type="body" sz="quarter" idx="15"/>
          </p:nvPr>
        </p:nvSpPr>
        <p:spPr>
          <a:xfrm>
            <a:off x="4187512" y="2576222"/>
            <a:ext cx="3851951" cy="3490623"/>
          </a:xfrm>
          <a:prstGeom prst="rect">
            <a:avLst/>
          </a:prstGeom>
        </p:spPr>
        <p:txBody>
          <a:bodyPr>
            <a:normAutofit/>
          </a:bodyPr>
          <a:lstStyle>
            <a:lvl1pPr marL="0" indent="0">
              <a:buNone/>
              <a:defRPr sz="1800" baseline="0">
                <a:solidFill>
                  <a:schemeClr val="bg1"/>
                </a:solidFill>
              </a:defRPr>
            </a:lvl1pPr>
            <a:lvl2pPr marL="457200" indent="0">
              <a:buNone/>
              <a:defRPr sz="1600" baseline="0">
                <a:solidFill>
                  <a:schemeClr val="bg1"/>
                </a:solidFill>
              </a:defRPr>
            </a:lvl2pPr>
            <a:lvl3pPr marL="914400" indent="0">
              <a:buNone/>
              <a:defRPr sz="1600" baseline="0">
                <a:solidFill>
                  <a:schemeClr val="bg1"/>
                </a:solidFill>
              </a:defRPr>
            </a:lvl3pPr>
            <a:lvl4pPr marL="1371600" indent="0">
              <a:buNone/>
              <a:defRPr sz="1400">
                <a:solidFill>
                  <a:schemeClr val="bg1"/>
                </a:solidFill>
              </a:defRPr>
            </a:lvl4pPr>
            <a:lvl5pPr marL="1828800" indent="0">
              <a:buNone/>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9">
            <a:extLst>
              <a:ext uri="{FF2B5EF4-FFF2-40B4-BE49-F238E27FC236}">
                <a16:creationId xmlns:a16="http://schemas.microsoft.com/office/drawing/2014/main" id="{70A427D5-4DBF-0BAD-7C85-C338E93CF38C}"/>
              </a:ext>
            </a:extLst>
          </p:cNvPr>
          <p:cNvSpPr>
            <a:spLocks noGrp="1"/>
          </p:cNvSpPr>
          <p:nvPr>
            <p:ph type="body" sz="quarter" idx="16"/>
          </p:nvPr>
        </p:nvSpPr>
        <p:spPr>
          <a:xfrm>
            <a:off x="8078792" y="2576222"/>
            <a:ext cx="3851951" cy="3490623"/>
          </a:xfrm>
          <a:prstGeom prst="rect">
            <a:avLst/>
          </a:prstGeom>
        </p:spPr>
        <p:txBody>
          <a:bodyPr>
            <a:normAutofit/>
          </a:bodyPr>
          <a:lstStyle>
            <a:lvl1pPr marL="0" indent="0">
              <a:buNone/>
              <a:defRPr sz="1800" baseline="0">
                <a:solidFill>
                  <a:schemeClr val="bg1"/>
                </a:solidFill>
              </a:defRPr>
            </a:lvl1pPr>
            <a:lvl2pPr marL="457200" indent="0">
              <a:buNone/>
              <a:defRPr sz="1600" baseline="0">
                <a:solidFill>
                  <a:schemeClr val="bg1"/>
                </a:solidFill>
              </a:defRPr>
            </a:lvl2pPr>
            <a:lvl3pPr marL="914400" indent="0">
              <a:buNone/>
              <a:defRPr sz="1600" baseline="0">
                <a:solidFill>
                  <a:schemeClr val="bg1"/>
                </a:solidFill>
              </a:defRPr>
            </a:lvl3pPr>
            <a:lvl4pPr marL="1371600" indent="0">
              <a:buNone/>
              <a:defRPr sz="1400">
                <a:solidFill>
                  <a:schemeClr val="bg1"/>
                </a:solidFill>
              </a:defRPr>
            </a:lvl4pPr>
            <a:lvl5pPr marL="1828800" indent="0">
              <a:buNone/>
              <a:defRPr sz="1200" baseline="0">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8">
            <a:extLst>
              <a:ext uri="{FF2B5EF4-FFF2-40B4-BE49-F238E27FC236}">
                <a16:creationId xmlns:a16="http://schemas.microsoft.com/office/drawing/2014/main" id="{82896DAD-32A0-E2D1-721B-05C6EF7D8439}"/>
              </a:ext>
            </a:extLst>
          </p:cNvPr>
          <p:cNvSpPr>
            <a:spLocks noGrp="1"/>
          </p:cNvSpPr>
          <p:nvPr>
            <p:ph type="body" sz="quarter" idx="17" hasCustomPrompt="1"/>
          </p:nvPr>
        </p:nvSpPr>
        <p:spPr>
          <a:xfrm>
            <a:off x="332341" y="290846"/>
            <a:ext cx="4197292" cy="352425"/>
          </a:xfrm>
          <a:prstGeom prst="rect">
            <a:avLst/>
          </a:prstGeom>
        </p:spPr>
        <p:txBody>
          <a:bodyPr>
            <a:noAutofit/>
          </a:bodyPr>
          <a:lstStyle>
            <a:lvl1pPr marL="0" indent="0">
              <a:buNone/>
              <a:defRPr sz="1600" b="0" i="0" spc="100" baseline="0">
                <a:solidFill>
                  <a:schemeClr val="bg1"/>
                </a:solidFill>
                <a:latin typeface="Work Sans Medium" pitchFamily="2" charset="77"/>
                <a:ea typeface="Work Sans Medium" pitchFamily="2" charset="77"/>
                <a:cs typeface="Work Sans Medium" pitchFamily="2" charset="77"/>
              </a:defRPr>
            </a:lvl1pPr>
            <a:lvl2pPr marL="457200" indent="0">
              <a:buNone/>
              <a:defRPr sz="1200" b="0" i="0">
                <a:solidFill>
                  <a:schemeClr val="accent1"/>
                </a:solidFill>
                <a:latin typeface="DM Mono" charset="0"/>
                <a:ea typeface="DM Mono" charset="0"/>
                <a:cs typeface="DM Mono" charset="0"/>
              </a:defRPr>
            </a:lvl2pPr>
            <a:lvl3pPr marL="914400" indent="0">
              <a:buNone/>
              <a:defRPr sz="1200" b="0" i="0">
                <a:solidFill>
                  <a:schemeClr val="accent1"/>
                </a:solidFill>
                <a:latin typeface="DM Mono" charset="0"/>
                <a:ea typeface="DM Mono" charset="0"/>
                <a:cs typeface="DM Mono" charset="0"/>
              </a:defRPr>
            </a:lvl3pPr>
            <a:lvl4pPr marL="1371600" indent="0">
              <a:buNone/>
              <a:defRPr sz="1200" b="0" i="0">
                <a:solidFill>
                  <a:schemeClr val="accent1"/>
                </a:solidFill>
                <a:latin typeface="DM Mono" charset="0"/>
                <a:ea typeface="DM Mono" charset="0"/>
                <a:cs typeface="DM Mono" charset="0"/>
              </a:defRPr>
            </a:lvl4pPr>
            <a:lvl5pPr marL="1828800" indent="0">
              <a:buNone/>
              <a:defRPr sz="1200" b="0" i="0">
                <a:solidFill>
                  <a:schemeClr val="accent1"/>
                </a:solidFill>
                <a:latin typeface="DM Mono" charset="0"/>
                <a:ea typeface="DM Mono" charset="0"/>
                <a:cs typeface="DM Mono" charset="0"/>
              </a:defRPr>
            </a:lvl5pPr>
          </a:lstStyle>
          <a:p>
            <a:pPr lvl="0"/>
            <a:r>
              <a:rPr lang="en-US" dirty="0"/>
              <a:t>PAGE TITLE</a:t>
            </a:r>
          </a:p>
        </p:txBody>
      </p:sp>
      <p:pic>
        <p:nvPicPr>
          <p:cNvPr id="2" name="Picture 1" descr="A picture containing font, graphics, screenshot, text&#10;&#10;Description automatically generated">
            <a:extLst>
              <a:ext uri="{FF2B5EF4-FFF2-40B4-BE49-F238E27FC236}">
                <a16:creationId xmlns:a16="http://schemas.microsoft.com/office/drawing/2014/main" id="{C3A0227F-2334-C22C-072D-CEFF9F94C795}"/>
              </a:ext>
            </a:extLst>
          </p:cNvPr>
          <p:cNvPicPr>
            <a:picLocks noChangeAspect="1"/>
          </p:cNvPicPr>
          <p:nvPr userDrawn="1"/>
        </p:nvPicPr>
        <p:blipFill>
          <a:blip r:embed="rId2"/>
          <a:stretch>
            <a:fillRect/>
          </a:stretch>
        </p:blipFill>
        <p:spPr>
          <a:xfrm>
            <a:off x="423138" y="6262461"/>
            <a:ext cx="2088685" cy="359862"/>
          </a:xfrm>
          <a:prstGeom prst="rect">
            <a:avLst/>
          </a:prstGeom>
        </p:spPr>
      </p:pic>
      <p:sp>
        <p:nvSpPr>
          <p:cNvPr id="3" name="Slide Number Placeholder 9">
            <a:extLst>
              <a:ext uri="{FF2B5EF4-FFF2-40B4-BE49-F238E27FC236}">
                <a16:creationId xmlns:a16="http://schemas.microsoft.com/office/drawing/2014/main" id="{823D4169-4152-DBB7-3989-4B237D8360FA}"/>
              </a:ext>
            </a:extLst>
          </p:cNvPr>
          <p:cNvSpPr>
            <a:spLocks noGrp="1"/>
          </p:cNvSpPr>
          <p:nvPr>
            <p:ph type="sldNum" sz="quarter" idx="4"/>
          </p:nvPr>
        </p:nvSpPr>
        <p:spPr>
          <a:xfrm>
            <a:off x="9187543" y="6356350"/>
            <a:ext cx="2743200" cy="365125"/>
          </a:xfrm>
          <a:prstGeom prst="rect">
            <a:avLst/>
          </a:prstGeom>
        </p:spPr>
        <p:txBody>
          <a:bodyPr vert="horz" lIns="91440" tIns="45720" rIns="91440" bIns="45720" rtlCol="0" anchor="ctr"/>
          <a:lstStyle>
            <a:lvl1pPr algn="r">
              <a:defRPr sz="1800" b="0" i="0" baseline="0">
                <a:solidFill>
                  <a:schemeClr val="bg1"/>
                </a:solidFill>
                <a:latin typeface="Work Sans Medium" pitchFamily="2" charset="77"/>
              </a:defRPr>
            </a:lvl1pPr>
          </a:lstStyle>
          <a:p>
            <a:fld id="{EDE385EB-3CA9-A84C-A28F-0201AF5D73B4}" type="slidenum">
              <a:rPr lang="en-US" smtClean="0"/>
              <a:pPr/>
              <a:t>‹#›</a:t>
            </a:fld>
            <a:endParaRPr lang="en-US" dirty="0"/>
          </a:p>
        </p:txBody>
      </p:sp>
    </p:spTree>
    <p:extLst>
      <p:ext uri="{BB962C8B-B14F-4D97-AF65-F5344CB8AC3E}">
        <p14:creationId xmlns:p14="http://schemas.microsoft.com/office/powerpoint/2010/main" val="12400957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05DEB-9A7B-BA30-8605-EBA01B089C6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C66109B-5BA7-416D-BE5A-E2162ED1BB2E}"/>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952F8AE-D911-1F18-23CE-74D4B022816E}"/>
              </a:ext>
            </a:extLst>
          </p:cNvPr>
          <p:cNvSpPr>
            <a:spLocks noGrp="1"/>
          </p:cNvSpPr>
          <p:nvPr>
            <p:ph type="dt" sz="half" idx="10"/>
          </p:nvPr>
        </p:nvSpPr>
        <p:spPr/>
        <p:txBody>
          <a:bodyPr/>
          <a:lstStyle/>
          <a:p>
            <a:fld id="{9DD7AE97-B449-424F-A5AD-F1EA0FDF5943}" type="datetimeFigureOut">
              <a:rPr lang="en-US" smtClean="0"/>
              <a:t>6/18/24</a:t>
            </a:fld>
            <a:endParaRPr lang="en-US"/>
          </a:p>
        </p:txBody>
      </p:sp>
      <p:sp>
        <p:nvSpPr>
          <p:cNvPr id="5" name="Footer Placeholder 4">
            <a:extLst>
              <a:ext uri="{FF2B5EF4-FFF2-40B4-BE49-F238E27FC236}">
                <a16:creationId xmlns:a16="http://schemas.microsoft.com/office/drawing/2014/main" id="{21F1DAF8-9C42-49CD-2A12-62FBF431B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C4F9FF7-B34A-EB7C-3083-22E10788BD71}"/>
              </a:ext>
            </a:extLst>
          </p:cNvPr>
          <p:cNvSpPr>
            <a:spLocks noGrp="1"/>
          </p:cNvSpPr>
          <p:nvPr>
            <p:ph type="sldNum" sz="quarter" idx="12"/>
          </p:nvPr>
        </p:nvSpPr>
        <p:spPr/>
        <p:txBody>
          <a:bodyPr/>
          <a:lstStyle/>
          <a:p>
            <a:fld id="{DD06F4B6-8104-7D42-91BD-AE683F732F3E}" type="slidenum">
              <a:rPr lang="en-US" smtClean="0"/>
              <a:t>‹#›</a:t>
            </a:fld>
            <a:endParaRPr lang="en-US"/>
          </a:p>
        </p:txBody>
      </p:sp>
    </p:spTree>
    <p:extLst>
      <p:ext uri="{BB962C8B-B14F-4D97-AF65-F5344CB8AC3E}">
        <p14:creationId xmlns:p14="http://schemas.microsoft.com/office/powerpoint/2010/main" val="3261110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4642DC-F6F4-55B6-FC13-DE525ED560FD}"/>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B0B2AF5-A2AB-3C43-FB8F-C00970A975F3}"/>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16824583-C4EC-31FC-ADA2-A07025336E06}"/>
              </a:ext>
            </a:extLst>
          </p:cNvPr>
          <p:cNvSpPr>
            <a:spLocks noGrp="1"/>
          </p:cNvSpPr>
          <p:nvPr>
            <p:ph type="dt" sz="half" idx="10"/>
          </p:nvPr>
        </p:nvSpPr>
        <p:spPr/>
        <p:txBody>
          <a:bodyPr/>
          <a:lstStyle/>
          <a:p>
            <a:fld id="{9DD7AE97-B449-424F-A5AD-F1EA0FDF5943}" type="datetimeFigureOut">
              <a:rPr lang="en-US" smtClean="0"/>
              <a:t>6/18/24</a:t>
            </a:fld>
            <a:endParaRPr lang="en-US"/>
          </a:p>
        </p:txBody>
      </p:sp>
      <p:sp>
        <p:nvSpPr>
          <p:cNvPr id="5" name="Footer Placeholder 4">
            <a:extLst>
              <a:ext uri="{FF2B5EF4-FFF2-40B4-BE49-F238E27FC236}">
                <a16:creationId xmlns:a16="http://schemas.microsoft.com/office/drawing/2014/main" id="{5D04D25C-E632-C82F-9C2C-A086C986D5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17ED2E-5D50-00C6-0235-8CEA4EBF435B}"/>
              </a:ext>
            </a:extLst>
          </p:cNvPr>
          <p:cNvSpPr>
            <a:spLocks noGrp="1"/>
          </p:cNvSpPr>
          <p:nvPr>
            <p:ph type="sldNum" sz="quarter" idx="12"/>
          </p:nvPr>
        </p:nvSpPr>
        <p:spPr/>
        <p:txBody>
          <a:bodyPr/>
          <a:lstStyle/>
          <a:p>
            <a:fld id="{DD06F4B6-8104-7D42-91BD-AE683F732F3E}" type="slidenum">
              <a:rPr lang="en-US" smtClean="0"/>
              <a:t>‹#›</a:t>
            </a:fld>
            <a:endParaRPr lang="en-US"/>
          </a:p>
        </p:txBody>
      </p:sp>
    </p:spTree>
    <p:extLst>
      <p:ext uri="{BB962C8B-B14F-4D97-AF65-F5344CB8AC3E}">
        <p14:creationId xmlns:p14="http://schemas.microsoft.com/office/powerpoint/2010/main" val="31828698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26AC8-D992-F7DB-0AE1-16E02244F3E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DCBF07C-E74F-69A9-896C-E41FE435996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A15AA3B9-6C1A-FC64-0F99-3E6BCA816F3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5DFB8B0-84B9-B793-D6B8-4ECE9716100E}"/>
              </a:ext>
            </a:extLst>
          </p:cNvPr>
          <p:cNvSpPr>
            <a:spLocks noGrp="1"/>
          </p:cNvSpPr>
          <p:nvPr>
            <p:ph type="dt" sz="half" idx="10"/>
          </p:nvPr>
        </p:nvSpPr>
        <p:spPr/>
        <p:txBody>
          <a:bodyPr/>
          <a:lstStyle/>
          <a:p>
            <a:fld id="{9DD7AE97-B449-424F-A5AD-F1EA0FDF5943}" type="datetimeFigureOut">
              <a:rPr lang="en-US" smtClean="0"/>
              <a:t>6/18/24</a:t>
            </a:fld>
            <a:endParaRPr lang="en-US"/>
          </a:p>
        </p:txBody>
      </p:sp>
      <p:sp>
        <p:nvSpPr>
          <p:cNvPr id="6" name="Footer Placeholder 5">
            <a:extLst>
              <a:ext uri="{FF2B5EF4-FFF2-40B4-BE49-F238E27FC236}">
                <a16:creationId xmlns:a16="http://schemas.microsoft.com/office/drawing/2014/main" id="{7FC8A951-236B-E515-263D-AF579E445E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4F8AAA-A9D6-179D-60B7-F75BB4C2FE6A}"/>
              </a:ext>
            </a:extLst>
          </p:cNvPr>
          <p:cNvSpPr>
            <a:spLocks noGrp="1"/>
          </p:cNvSpPr>
          <p:nvPr>
            <p:ph type="sldNum" sz="quarter" idx="12"/>
          </p:nvPr>
        </p:nvSpPr>
        <p:spPr/>
        <p:txBody>
          <a:bodyPr/>
          <a:lstStyle/>
          <a:p>
            <a:fld id="{DD06F4B6-8104-7D42-91BD-AE683F732F3E}" type="slidenum">
              <a:rPr lang="en-US" smtClean="0"/>
              <a:t>‹#›</a:t>
            </a:fld>
            <a:endParaRPr lang="en-US"/>
          </a:p>
        </p:txBody>
      </p:sp>
    </p:spTree>
    <p:extLst>
      <p:ext uri="{BB962C8B-B14F-4D97-AF65-F5344CB8AC3E}">
        <p14:creationId xmlns:p14="http://schemas.microsoft.com/office/powerpoint/2010/main" val="18847093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7D4948-9221-2AC1-5884-7B2ECAFB1AD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4AC173-AB8A-D77F-27D4-D3AC2CC61E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63E78148-75AB-2425-4109-6D482BF6353D}"/>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6A63CBC5-5310-F05E-86FE-4A3E49954FF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58F79F8-941F-0112-F9BF-03CC06A1A74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AF72423A-5512-1CFE-06CE-785C9D39D7CE}"/>
              </a:ext>
            </a:extLst>
          </p:cNvPr>
          <p:cNvSpPr>
            <a:spLocks noGrp="1"/>
          </p:cNvSpPr>
          <p:nvPr>
            <p:ph type="dt" sz="half" idx="10"/>
          </p:nvPr>
        </p:nvSpPr>
        <p:spPr/>
        <p:txBody>
          <a:bodyPr/>
          <a:lstStyle/>
          <a:p>
            <a:fld id="{9DD7AE97-B449-424F-A5AD-F1EA0FDF5943}" type="datetimeFigureOut">
              <a:rPr lang="en-US" smtClean="0"/>
              <a:t>6/18/24</a:t>
            </a:fld>
            <a:endParaRPr lang="en-US"/>
          </a:p>
        </p:txBody>
      </p:sp>
      <p:sp>
        <p:nvSpPr>
          <p:cNvPr id="8" name="Footer Placeholder 7">
            <a:extLst>
              <a:ext uri="{FF2B5EF4-FFF2-40B4-BE49-F238E27FC236}">
                <a16:creationId xmlns:a16="http://schemas.microsoft.com/office/drawing/2014/main" id="{71E37441-27F6-D6FC-48D7-099033C1C7E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24191B6-357D-6ABF-51FF-C5DE1AF05C0F}"/>
              </a:ext>
            </a:extLst>
          </p:cNvPr>
          <p:cNvSpPr>
            <a:spLocks noGrp="1"/>
          </p:cNvSpPr>
          <p:nvPr>
            <p:ph type="sldNum" sz="quarter" idx="12"/>
          </p:nvPr>
        </p:nvSpPr>
        <p:spPr/>
        <p:txBody>
          <a:bodyPr/>
          <a:lstStyle/>
          <a:p>
            <a:fld id="{DD06F4B6-8104-7D42-91BD-AE683F732F3E}" type="slidenum">
              <a:rPr lang="en-US" smtClean="0"/>
              <a:t>‹#›</a:t>
            </a:fld>
            <a:endParaRPr lang="en-US"/>
          </a:p>
        </p:txBody>
      </p:sp>
    </p:spTree>
    <p:extLst>
      <p:ext uri="{BB962C8B-B14F-4D97-AF65-F5344CB8AC3E}">
        <p14:creationId xmlns:p14="http://schemas.microsoft.com/office/powerpoint/2010/main" val="42835660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11D48-4C7F-D9F8-39C8-2DCC3011E707}"/>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F8C293B-5674-3830-4260-AD12C8066BDC}"/>
              </a:ext>
            </a:extLst>
          </p:cNvPr>
          <p:cNvSpPr>
            <a:spLocks noGrp="1"/>
          </p:cNvSpPr>
          <p:nvPr>
            <p:ph type="dt" sz="half" idx="10"/>
          </p:nvPr>
        </p:nvSpPr>
        <p:spPr/>
        <p:txBody>
          <a:bodyPr/>
          <a:lstStyle/>
          <a:p>
            <a:fld id="{9DD7AE97-B449-424F-A5AD-F1EA0FDF5943}" type="datetimeFigureOut">
              <a:rPr lang="en-US" smtClean="0"/>
              <a:t>6/18/24</a:t>
            </a:fld>
            <a:endParaRPr lang="en-US"/>
          </a:p>
        </p:txBody>
      </p:sp>
      <p:sp>
        <p:nvSpPr>
          <p:cNvPr id="4" name="Footer Placeholder 3">
            <a:extLst>
              <a:ext uri="{FF2B5EF4-FFF2-40B4-BE49-F238E27FC236}">
                <a16:creationId xmlns:a16="http://schemas.microsoft.com/office/drawing/2014/main" id="{5CCDE8B6-323C-A3DB-C371-FC2DF0B2CE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32B13AF-A627-6049-780D-97DBD7145BA9}"/>
              </a:ext>
            </a:extLst>
          </p:cNvPr>
          <p:cNvSpPr>
            <a:spLocks noGrp="1"/>
          </p:cNvSpPr>
          <p:nvPr>
            <p:ph type="sldNum" sz="quarter" idx="12"/>
          </p:nvPr>
        </p:nvSpPr>
        <p:spPr/>
        <p:txBody>
          <a:bodyPr/>
          <a:lstStyle/>
          <a:p>
            <a:fld id="{DD06F4B6-8104-7D42-91BD-AE683F732F3E}" type="slidenum">
              <a:rPr lang="en-US" smtClean="0"/>
              <a:t>‹#›</a:t>
            </a:fld>
            <a:endParaRPr lang="en-US"/>
          </a:p>
        </p:txBody>
      </p:sp>
    </p:spTree>
    <p:extLst>
      <p:ext uri="{BB962C8B-B14F-4D97-AF65-F5344CB8AC3E}">
        <p14:creationId xmlns:p14="http://schemas.microsoft.com/office/powerpoint/2010/main" val="2622039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9EA54C-A577-5C47-54AA-A976E6AE1266}"/>
              </a:ext>
            </a:extLst>
          </p:cNvPr>
          <p:cNvSpPr>
            <a:spLocks noGrp="1"/>
          </p:cNvSpPr>
          <p:nvPr>
            <p:ph type="dt" sz="half" idx="10"/>
          </p:nvPr>
        </p:nvSpPr>
        <p:spPr/>
        <p:txBody>
          <a:bodyPr/>
          <a:lstStyle/>
          <a:p>
            <a:fld id="{9DD7AE97-B449-424F-A5AD-F1EA0FDF5943}" type="datetimeFigureOut">
              <a:rPr lang="en-US" smtClean="0"/>
              <a:t>6/18/24</a:t>
            </a:fld>
            <a:endParaRPr lang="en-US"/>
          </a:p>
        </p:txBody>
      </p:sp>
      <p:sp>
        <p:nvSpPr>
          <p:cNvPr id="3" name="Footer Placeholder 2">
            <a:extLst>
              <a:ext uri="{FF2B5EF4-FFF2-40B4-BE49-F238E27FC236}">
                <a16:creationId xmlns:a16="http://schemas.microsoft.com/office/drawing/2014/main" id="{760208BB-A0EE-F096-AC71-2BD43BFE57A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8DDD51-CC22-81ED-D4E6-BCB60D083C4C}"/>
              </a:ext>
            </a:extLst>
          </p:cNvPr>
          <p:cNvSpPr>
            <a:spLocks noGrp="1"/>
          </p:cNvSpPr>
          <p:nvPr>
            <p:ph type="sldNum" sz="quarter" idx="12"/>
          </p:nvPr>
        </p:nvSpPr>
        <p:spPr/>
        <p:txBody>
          <a:bodyPr/>
          <a:lstStyle/>
          <a:p>
            <a:fld id="{DD06F4B6-8104-7D42-91BD-AE683F732F3E}" type="slidenum">
              <a:rPr lang="en-US" smtClean="0"/>
              <a:t>‹#›</a:t>
            </a:fld>
            <a:endParaRPr lang="en-US"/>
          </a:p>
        </p:txBody>
      </p:sp>
    </p:spTree>
    <p:extLst>
      <p:ext uri="{BB962C8B-B14F-4D97-AF65-F5344CB8AC3E}">
        <p14:creationId xmlns:p14="http://schemas.microsoft.com/office/powerpoint/2010/main" val="1125092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8EA8C-034C-517A-3009-AFB5F8A5ED1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BA8815CD-DF28-2CD7-1634-E6EE48E4EFD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56B062B-D9E4-FC12-831D-FC21EA12933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78B4AF4-B0AB-32D1-05A2-7EE5E30B9B2E}"/>
              </a:ext>
            </a:extLst>
          </p:cNvPr>
          <p:cNvSpPr>
            <a:spLocks noGrp="1"/>
          </p:cNvSpPr>
          <p:nvPr>
            <p:ph type="dt" sz="half" idx="10"/>
          </p:nvPr>
        </p:nvSpPr>
        <p:spPr/>
        <p:txBody>
          <a:bodyPr/>
          <a:lstStyle/>
          <a:p>
            <a:fld id="{9DD7AE97-B449-424F-A5AD-F1EA0FDF5943}" type="datetimeFigureOut">
              <a:rPr lang="en-US" smtClean="0"/>
              <a:t>6/18/24</a:t>
            </a:fld>
            <a:endParaRPr lang="en-US"/>
          </a:p>
        </p:txBody>
      </p:sp>
      <p:sp>
        <p:nvSpPr>
          <p:cNvPr id="6" name="Footer Placeholder 5">
            <a:extLst>
              <a:ext uri="{FF2B5EF4-FFF2-40B4-BE49-F238E27FC236}">
                <a16:creationId xmlns:a16="http://schemas.microsoft.com/office/drawing/2014/main" id="{151B429E-0AF2-2DB1-F376-7B86DDECA9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F5791C-2F50-C90B-3628-58E1C6CA35A6}"/>
              </a:ext>
            </a:extLst>
          </p:cNvPr>
          <p:cNvSpPr>
            <a:spLocks noGrp="1"/>
          </p:cNvSpPr>
          <p:nvPr>
            <p:ph type="sldNum" sz="quarter" idx="12"/>
          </p:nvPr>
        </p:nvSpPr>
        <p:spPr/>
        <p:txBody>
          <a:bodyPr/>
          <a:lstStyle/>
          <a:p>
            <a:fld id="{DD06F4B6-8104-7D42-91BD-AE683F732F3E}" type="slidenum">
              <a:rPr lang="en-US" smtClean="0"/>
              <a:t>‹#›</a:t>
            </a:fld>
            <a:endParaRPr lang="en-US"/>
          </a:p>
        </p:txBody>
      </p:sp>
    </p:spTree>
    <p:extLst>
      <p:ext uri="{BB962C8B-B14F-4D97-AF65-F5344CB8AC3E}">
        <p14:creationId xmlns:p14="http://schemas.microsoft.com/office/powerpoint/2010/main" val="39381025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859A-24C6-D109-18ED-8E21AC76E84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08EA84F0-1976-C061-0AE7-9F1D283265D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D868F8-193A-4D8F-F252-2674ECFCAB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0830E7C-05EE-5738-F2C4-F7FB35F84874}"/>
              </a:ext>
            </a:extLst>
          </p:cNvPr>
          <p:cNvSpPr>
            <a:spLocks noGrp="1"/>
          </p:cNvSpPr>
          <p:nvPr>
            <p:ph type="dt" sz="half" idx="10"/>
          </p:nvPr>
        </p:nvSpPr>
        <p:spPr/>
        <p:txBody>
          <a:bodyPr/>
          <a:lstStyle/>
          <a:p>
            <a:fld id="{9DD7AE97-B449-424F-A5AD-F1EA0FDF5943}" type="datetimeFigureOut">
              <a:rPr lang="en-US" smtClean="0"/>
              <a:t>6/18/24</a:t>
            </a:fld>
            <a:endParaRPr lang="en-US"/>
          </a:p>
        </p:txBody>
      </p:sp>
      <p:sp>
        <p:nvSpPr>
          <p:cNvPr id="6" name="Footer Placeholder 5">
            <a:extLst>
              <a:ext uri="{FF2B5EF4-FFF2-40B4-BE49-F238E27FC236}">
                <a16:creationId xmlns:a16="http://schemas.microsoft.com/office/drawing/2014/main" id="{D9E98859-640D-DE0F-CB80-995619109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5222B4-D3D8-6EAF-D9C4-92198771A911}"/>
              </a:ext>
            </a:extLst>
          </p:cNvPr>
          <p:cNvSpPr>
            <a:spLocks noGrp="1"/>
          </p:cNvSpPr>
          <p:nvPr>
            <p:ph type="sldNum" sz="quarter" idx="12"/>
          </p:nvPr>
        </p:nvSpPr>
        <p:spPr/>
        <p:txBody>
          <a:bodyPr/>
          <a:lstStyle/>
          <a:p>
            <a:fld id="{DD06F4B6-8104-7D42-91BD-AE683F732F3E}" type="slidenum">
              <a:rPr lang="en-US" smtClean="0"/>
              <a:t>‹#›</a:t>
            </a:fld>
            <a:endParaRPr lang="en-US"/>
          </a:p>
        </p:txBody>
      </p:sp>
    </p:spTree>
    <p:extLst>
      <p:ext uri="{BB962C8B-B14F-4D97-AF65-F5344CB8AC3E}">
        <p14:creationId xmlns:p14="http://schemas.microsoft.com/office/powerpoint/2010/main" val="393247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68C2F36-C3E3-711D-DAB7-56D8797995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38D1CB07-1D40-D1E4-5206-DFC72AE3143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C9DA003-80A8-7606-49BE-35BF578858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DD7AE97-B449-424F-A5AD-F1EA0FDF5943}" type="datetimeFigureOut">
              <a:rPr lang="en-US" smtClean="0"/>
              <a:t>6/18/24</a:t>
            </a:fld>
            <a:endParaRPr lang="en-US"/>
          </a:p>
        </p:txBody>
      </p:sp>
      <p:sp>
        <p:nvSpPr>
          <p:cNvPr id="5" name="Footer Placeholder 4">
            <a:extLst>
              <a:ext uri="{FF2B5EF4-FFF2-40B4-BE49-F238E27FC236}">
                <a16:creationId xmlns:a16="http://schemas.microsoft.com/office/drawing/2014/main" id="{41B6F178-97A4-2BD8-30D2-967E70E7A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29BED97-3599-7AD7-3E54-CB817B004FB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D06F4B6-8104-7D42-91BD-AE683F732F3E}" type="slidenum">
              <a:rPr lang="en-US" smtClean="0"/>
              <a:t>‹#›</a:t>
            </a:fld>
            <a:endParaRPr lang="en-US"/>
          </a:p>
        </p:txBody>
      </p:sp>
    </p:spTree>
    <p:extLst>
      <p:ext uri="{BB962C8B-B14F-4D97-AF65-F5344CB8AC3E}">
        <p14:creationId xmlns:p14="http://schemas.microsoft.com/office/powerpoint/2010/main" val="11535479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10.jpg"/><Relationship Id="rId4" Type="http://schemas.openxmlformats.org/officeDocument/2006/relationships/image" Target="../media/image9.JPG"/></Relationships>
</file>

<file path=ppt/slides/_rels/slide1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13.jpg"/><Relationship Id="rId4" Type="http://schemas.openxmlformats.org/officeDocument/2006/relationships/image" Target="../media/image12.jp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17.jpg"/></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19.jpg"/></Relationships>
</file>

<file path=ppt/slides/_rels/slide1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9.xml"/><Relationship Id="rId1" Type="http://schemas.openxmlformats.org/officeDocument/2006/relationships/slideLayout" Target="../slideLayouts/slideLayout12.xml"/><Relationship Id="rId5" Type="http://schemas.openxmlformats.org/officeDocument/2006/relationships/image" Target="../media/image20.jpg"/><Relationship Id="rId4" Type="http://schemas.openxmlformats.org/officeDocument/2006/relationships/image" Target="../media/image19.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8.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10.xml"/><Relationship Id="rId4" Type="http://schemas.openxmlformats.org/officeDocument/2006/relationships/image" Target="../media/image22.gif"/></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11.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1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2.xml"/><Relationship Id="rId1" Type="http://schemas.openxmlformats.org/officeDocument/2006/relationships/tags" Target="../tags/tag13.xml"/><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6.xml"/><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2.xml"/><Relationship Id="rId1" Type="http://schemas.openxmlformats.org/officeDocument/2006/relationships/tags" Target="../tags/tag7.xml"/><Relationship Id="rId5" Type="http://schemas.openxmlformats.org/officeDocument/2006/relationships/hyperlink" Target="https://marine-ecologist.github.io/coralseed/index.html" TargetMode="Externa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0.jpg"/><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n aerial view of a beach&#10;&#10;Description automatically generated">
            <a:extLst>
              <a:ext uri="{FF2B5EF4-FFF2-40B4-BE49-F238E27FC236}">
                <a16:creationId xmlns:a16="http://schemas.microsoft.com/office/drawing/2014/main" id="{FB45ED4F-2746-1870-7657-FF7145289BC7}"/>
              </a:ext>
            </a:extLst>
          </p:cNvPr>
          <p:cNvPicPr>
            <a:picLocks noChangeAspect="1"/>
          </p:cNvPicPr>
          <p:nvPr/>
        </p:nvPicPr>
        <p:blipFill rotWithShape="1">
          <a:blip r:embed="rId4"/>
          <a:srcRect l="20284" t="31584" r="18279" b="23805"/>
          <a:stretch/>
        </p:blipFill>
        <p:spPr>
          <a:xfrm>
            <a:off x="-1414463" y="-56519"/>
            <a:ext cx="13742011" cy="6957383"/>
          </a:xfrm>
          <a:prstGeom prst="rect">
            <a:avLst/>
          </a:prstGeom>
        </p:spPr>
      </p:pic>
      <p:sp>
        <p:nvSpPr>
          <p:cNvPr id="14" name="TextBox 13">
            <a:extLst>
              <a:ext uri="{FF2B5EF4-FFF2-40B4-BE49-F238E27FC236}">
                <a16:creationId xmlns:a16="http://schemas.microsoft.com/office/drawing/2014/main" id="{9659BA5B-4829-1C38-F2C0-903B71E0CDA1}"/>
              </a:ext>
            </a:extLst>
          </p:cNvPr>
          <p:cNvSpPr txBox="1"/>
          <p:nvPr/>
        </p:nvSpPr>
        <p:spPr>
          <a:xfrm>
            <a:off x="735042" y="0"/>
            <a:ext cx="8923307" cy="369332"/>
          </a:xfrm>
          <a:prstGeom prst="rect">
            <a:avLst/>
          </a:prstGeom>
          <a:noFill/>
        </p:spPr>
        <p:txBody>
          <a:bodyPr wrap="square">
            <a:spAutoFit/>
          </a:bodyPr>
          <a:lstStyle/>
          <a:p>
            <a:pPr algn="just"/>
            <a:r>
              <a:rPr lang="en-AU" dirty="0">
                <a:solidFill>
                  <a:schemeClr val="accent1">
                    <a:lumMod val="40000"/>
                    <a:lumOff val="60000"/>
                  </a:schemeClr>
                </a:solidFill>
                <a:latin typeface="Arial" panose="020B0604020202020204" pitchFamily="34" charset="0"/>
                <a:ea typeface="Times New Roman" panose="02020603050405020304" pitchFamily="18" charset="0"/>
              </a:rPr>
              <a:t>coralseed</a:t>
            </a:r>
            <a:r>
              <a:rPr lang="en-AU" dirty="0">
                <a:solidFill>
                  <a:schemeClr val="accent1">
                    <a:lumMod val="20000"/>
                    <a:lumOff val="80000"/>
                  </a:schemeClr>
                </a:solidFill>
                <a:latin typeface="Arial" panose="020B0604020202020204" pitchFamily="34" charset="0"/>
                <a:ea typeface="Times New Roman" panose="02020603050405020304" pitchFamily="18" charset="0"/>
              </a:rPr>
              <a:t>: </a:t>
            </a:r>
            <a:r>
              <a:rPr lang="en-AU" dirty="0">
                <a:solidFill>
                  <a:schemeClr val="bg1"/>
                </a:solidFill>
                <a:latin typeface="Arial" panose="020B0604020202020204" pitchFamily="34" charset="0"/>
                <a:ea typeface="Times New Roman" panose="02020603050405020304" pitchFamily="18" charset="0"/>
              </a:rPr>
              <a:t>a spatially explicit model of larval reseeding</a:t>
            </a:r>
            <a:endParaRPr lang="en-AU" sz="1600" dirty="0">
              <a:solidFill>
                <a:schemeClr val="bg1"/>
              </a:solidFill>
              <a:effectLst/>
              <a:latin typeface="Arial" panose="020B0604020202020204" pitchFamily="34" charset="0"/>
              <a:ea typeface="Times New Roman" panose="02020603050405020304" pitchFamily="18" charset="0"/>
            </a:endParaRPr>
          </a:p>
        </p:txBody>
      </p:sp>
      <p:sp>
        <p:nvSpPr>
          <p:cNvPr id="16" name="TextBox 15">
            <a:extLst>
              <a:ext uri="{FF2B5EF4-FFF2-40B4-BE49-F238E27FC236}">
                <a16:creationId xmlns:a16="http://schemas.microsoft.com/office/drawing/2014/main" id="{B6B0BDC0-4A40-16E8-790C-8387F1B113D8}"/>
              </a:ext>
            </a:extLst>
          </p:cNvPr>
          <p:cNvSpPr txBox="1"/>
          <p:nvPr/>
        </p:nvSpPr>
        <p:spPr>
          <a:xfrm>
            <a:off x="735041" y="425851"/>
            <a:ext cx="8923307" cy="307777"/>
          </a:xfrm>
          <a:prstGeom prst="rect">
            <a:avLst/>
          </a:prstGeom>
          <a:noFill/>
        </p:spPr>
        <p:txBody>
          <a:bodyPr wrap="square">
            <a:spAutoFit/>
          </a:bodyPr>
          <a:lstStyle/>
          <a:p>
            <a:pPr algn="just"/>
            <a:r>
              <a:rPr lang="en-AU" sz="1400" dirty="0">
                <a:solidFill>
                  <a:schemeClr val="accent1">
                    <a:lumMod val="20000"/>
                    <a:lumOff val="80000"/>
                  </a:schemeClr>
                </a:solidFill>
                <a:latin typeface="Arial" panose="020B0604020202020204" pitchFamily="34" charset="0"/>
                <a:ea typeface="Times New Roman" panose="02020603050405020304" pitchFamily="18" charset="0"/>
              </a:rPr>
              <a:t>RRAP Moving Corals subprogram</a:t>
            </a:r>
            <a:endParaRPr lang="en-AU" sz="1200" dirty="0">
              <a:solidFill>
                <a:schemeClr val="accent1">
                  <a:lumMod val="20000"/>
                  <a:lumOff val="80000"/>
                </a:schemeClr>
              </a:solidFill>
              <a:effectLst/>
              <a:latin typeface="Arial" panose="020B0604020202020204" pitchFamily="34" charset="0"/>
              <a:ea typeface="Times New Roman" panose="02020603050405020304" pitchFamily="18" charset="0"/>
            </a:endParaRPr>
          </a:p>
        </p:txBody>
      </p:sp>
    </p:spTree>
    <p:custDataLst>
      <p:tags r:id="rId1"/>
    </p:custDataLst>
    <p:extLst>
      <p:ext uri="{BB962C8B-B14F-4D97-AF65-F5344CB8AC3E}">
        <p14:creationId xmlns:p14="http://schemas.microsoft.com/office/powerpoint/2010/main" val="7190534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E10C178-76DD-2FF4-C421-43920B9671A6}"/>
              </a:ext>
            </a:extLst>
          </p:cNvPr>
          <p:cNvSpPr/>
          <p:nvPr/>
        </p:nvSpPr>
        <p:spPr>
          <a:xfrm>
            <a:off x="-20082" y="-1"/>
            <a:ext cx="12212082" cy="68580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n aerial view of islands in the ocean&#10;&#10;Description automatically generated">
            <a:extLst>
              <a:ext uri="{FF2B5EF4-FFF2-40B4-BE49-F238E27FC236}">
                <a16:creationId xmlns:a16="http://schemas.microsoft.com/office/drawing/2014/main" id="{BE8E34F0-26DE-C97D-1A41-C062604E33D0}"/>
              </a:ext>
            </a:extLst>
          </p:cNvPr>
          <p:cNvPicPr>
            <a:picLocks noChangeAspect="1"/>
          </p:cNvPicPr>
          <p:nvPr/>
        </p:nvPicPr>
        <p:blipFill>
          <a:blip r:embed="rId3">
            <a:alphaModFix amt="36000"/>
          </a:blip>
          <a:stretch>
            <a:fillRect/>
          </a:stretch>
        </p:blipFill>
        <p:spPr>
          <a:xfrm>
            <a:off x="-20082" y="-77725"/>
            <a:ext cx="12297426" cy="7685892"/>
          </a:xfrm>
          <a:prstGeom prst="rect">
            <a:avLst/>
          </a:prstGeom>
        </p:spPr>
      </p:pic>
      <p:sp>
        <p:nvSpPr>
          <p:cNvPr id="12" name="TextBox 11">
            <a:extLst>
              <a:ext uri="{FF2B5EF4-FFF2-40B4-BE49-F238E27FC236}">
                <a16:creationId xmlns:a16="http://schemas.microsoft.com/office/drawing/2014/main" id="{239BE4C5-923C-552C-26C6-C8C41068AB52}"/>
              </a:ext>
            </a:extLst>
          </p:cNvPr>
          <p:cNvSpPr txBox="1"/>
          <p:nvPr/>
        </p:nvSpPr>
        <p:spPr>
          <a:xfrm>
            <a:off x="291166" y="59416"/>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a:t>
            </a:r>
            <a:r>
              <a:rPr lang="en-AU" sz="1800" kern="0" dirty="0">
                <a:effectLst/>
                <a:latin typeface="Arial" panose="020B0604020202020204" pitchFamily="34" charset="0"/>
                <a:ea typeface="Times New Roman" panose="02020603050405020304" pitchFamily="18" charset="0"/>
                <a:cs typeface="Arial" panose="020B0604020202020204" pitchFamily="34" charset="0"/>
              </a:rPr>
              <a:t> example from Palfrey Reef, Lizard Island, northern GBR</a:t>
            </a:r>
          </a:p>
        </p:txBody>
      </p:sp>
      <p:grpSp>
        <p:nvGrpSpPr>
          <p:cNvPr id="4" name="Group 3">
            <a:extLst>
              <a:ext uri="{FF2B5EF4-FFF2-40B4-BE49-F238E27FC236}">
                <a16:creationId xmlns:a16="http://schemas.microsoft.com/office/drawing/2014/main" id="{F7A7BCD5-867D-A065-93BA-1DD16C97BDC8}"/>
              </a:ext>
            </a:extLst>
          </p:cNvPr>
          <p:cNvGrpSpPr/>
          <p:nvPr/>
        </p:nvGrpSpPr>
        <p:grpSpPr>
          <a:xfrm>
            <a:off x="505821" y="999736"/>
            <a:ext cx="3805436" cy="5106045"/>
            <a:chOff x="1442541" y="729049"/>
            <a:chExt cx="3938716" cy="5251621"/>
          </a:xfrm>
        </p:grpSpPr>
        <p:pic>
          <p:nvPicPr>
            <p:cNvPr id="5" name="Picture 4" descr="An island in the ocean&#10;&#10;Description automatically generated">
              <a:extLst>
                <a:ext uri="{FF2B5EF4-FFF2-40B4-BE49-F238E27FC236}">
                  <a16:creationId xmlns:a16="http://schemas.microsoft.com/office/drawing/2014/main" id="{17408DEC-5255-7832-B6D1-F9EED37371D2}"/>
                </a:ext>
              </a:extLst>
            </p:cNvPr>
            <p:cNvPicPr>
              <a:picLocks noChangeAspect="1"/>
            </p:cNvPicPr>
            <p:nvPr/>
          </p:nvPicPr>
          <p:blipFill>
            <a:blip r:embed="rId4"/>
            <a:stretch>
              <a:fillRect/>
            </a:stretch>
          </p:blipFill>
          <p:spPr>
            <a:xfrm>
              <a:off x="1442541" y="729049"/>
              <a:ext cx="3938716" cy="5251621"/>
            </a:xfrm>
            <a:prstGeom prst="rect">
              <a:avLst/>
            </a:prstGeom>
          </p:spPr>
        </p:pic>
        <p:sp>
          <p:nvSpPr>
            <p:cNvPr id="6" name="TextBox 5">
              <a:extLst>
                <a:ext uri="{FF2B5EF4-FFF2-40B4-BE49-F238E27FC236}">
                  <a16:creationId xmlns:a16="http://schemas.microsoft.com/office/drawing/2014/main" id="{C5DB4068-BC76-D474-D68C-34062A0FA5CC}"/>
                </a:ext>
              </a:extLst>
            </p:cNvPr>
            <p:cNvSpPr txBox="1"/>
            <p:nvPr/>
          </p:nvSpPr>
          <p:spPr>
            <a:xfrm>
              <a:off x="1532238" y="5586799"/>
              <a:ext cx="1600503" cy="338554"/>
            </a:xfrm>
            <a:prstGeom prst="rect">
              <a:avLst/>
            </a:prstGeom>
            <a:noFill/>
          </p:spPr>
          <p:txBody>
            <a:bodyPr wrap="none" rtlCol="0">
              <a:spAutoFit/>
            </a:bodyPr>
            <a:lstStyle/>
            <a:p>
              <a:r>
                <a:rPr lang="en-US" sz="1600" dirty="0">
                  <a:solidFill>
                    <a:schemeClr val="bg1"/>
                  </a:solidFill>
                </a:rPr>
                <a:t>March 19</a:t>
              </a:r>
              <a:r>
                <a:rPr lang="en-US" sz="1600" baseline="30000" dirty="0">
                  <a:solidFill>
                    <a:schemeClr val="bg1"/>
                  </a:solidFill>
                </a:rPr>
                <a:t>th</a:t>
              </a:r>
              <a:r>
                <a:rPr lang="en-US" sz="1600" dirty="0">
                  <a:solidFill>
                    <a:schemeClr val="bg1"/>
                  </a:solidFill>
                </a:rPr>
                <a:t> 2024</a:t>
              </a:r>
            </a:p>
          </p:txBody>
        </p:sp>
      </p:grpSp>
      <p:grpSp>
        <p:nvGrpSpPr>
          <p:cNvPr id="7" name="Group 6">
            <a:extLst>
              <a:ext uri="{FF2B5EF4-FFF2-40B4-BE49-F238E27FC236}">
                <a16:creationId xmlns:a16="http://schemas.microsoft.com/office/drawing/2014/main" id="{D9A5468C-7D5B-F5BC-E20D-8199BC756F35}"/>
              </a:ext>
            </a:extLst>
          </p:cNvPr>
          <p:cNvGrpSpPr/>
          <p:nvPr/>
        </p:nvGrpSpPr>
        <p:grpSpPr>
          <a:xfrm>
            <a:off x="4161395" y="1014799"/>
            <a:ext cx="3805436" cy="5106045"/>
            <a:chOff x="5381258" y="729049"/>
            <a:chExt cx="4162276" cy="5251622"/>
          </a:xfrm>
        </p:grpSpPr>
        <p:pic>
          <p:nvPicPr>
            <p:cNvPr id="8" name="Picture 7" descr="A close-up of a colorful surface&#10;&#10;Description automatically generated">
              <a:extLst>
                <a:ext uri="{FF2B5EF4-FFF2-40B4-BE49-F238E27FC236}">
                  <a16:creationId xmlns:a16="http://schemas.microsoft.com/office/drawing/2014/main" id="{D95859E9-E6B3-BD21-67D6-792DF63745A0}"/>
                </a:ext>
              </a:extLst>
            </p:cNvPr>
            <p:cNvPicPr>
              <a:picLocks noChangeAspect="1"/>
            </p:cNvPicPr>
            <p:nvPr/>
          </p:nvPicPr>
          <p:blipFill>
            <a:blip r:embed="rId5"/>
            <a:stretch>
              <a:fillRect/>
            </a:stretch>
          </p:blipFill>
          <p:spPr>
            <a:xfrm rot="5400000">
              <a:off x="4836585" y="1273722"/>
              <a:ext cx="5251622" cy="4162276"/>
            </a:xfrm>
            <a:prstGeom prst="rect">
              <a:avLst/>
            </a:prstGeom>
          </p:spPr>
        </p:pic>
        <p:sp>
          <p:nvSpPr>
            <p:cNvPr id="9" name="TextBox 8">
              <a:extLst>
                <a:ext uri="{FF2B5EF4-FFF2-40B4-BE49-F238E27FC236}">
                  <a16:creationId xmlns:a16="http://schemas.microsoft.com/office/drawing/2014/main" id="{A3C82E87-0212-9C88-9157-F33BEB2279C7}"/>
                </a:ext>
              </a:extLst>
            </p:cNvPr>
            <p:cNvSpPr txBox="1"/>
            <p:nvPr/>
          </p:nvSpPr>
          <p:spPr>
            <a:xfrm>
              <a:off x="5483311" y="5599926"/>
              <a:ext cx="1600503" cy="338554"/>
            </a:xfrm>
            <a:prstGeom prst="rect">
              <a:avLst/>
            </a:prstGeom>
            <a:noFill/>
          </p:spPr>
          <p:txBody>
            <a:bodyPr wrap="none" rtlCol="0">
              <a:spAutoFit/>
            </a:bodyPr>
            <a:lstStyle/>
            <a:p>
              <a:r>
                <a:rPr lang="en-US" sz="1600" dirty="0">
                  <a:solidFill>
                    <a:schemeClr val="bg1"/>
                  </a:solidFill>
                </a:rPr>
                <a:t>March 19</a:t>
              </a:r>
              <a:r>
                <a:rPr lang="en-US" sz="1600" baseline="30000" dirty="0">
                  <a:solidFill>
                    <a:schemeClr val="bg1"/>
                  </a:solidFill>
                </a:rPr>
                <a:t>th</a:t>
              </a:r>
              <a:r>
                <a:rPr lang="en-US" sz="1600" dirty="0">
                  <a:solidFill>
                    <a:schemeClr val="bg1"/>
                  </a:solidFill>
                </a:rPr>
                <a:t> 2024</a:t>
              </a:r>
            </a:p>
          </p:txBody>
        </p:sp>
      </p:grpSp>
      <p:pic>
        <p:nvPicPr>
          <p:cNvPr id="11" name="Picture 10" descr="A close up of a rock&#10;&#10;Description automatically generated">
            <a:extLst>
              <a:ext uri="{FF2B5EF4-FFF2-40B4-BE49-F238E27FC236}">
                <a16:creationId xmlns:a16="http://schemas.microsoft.com/office/drawing/2014/main" id="{71476E54-F85B-62D0-592E-F7490BA3E735}"/>
              </a:ext>
            </a:extLst>
          </p:cNvPr>
          <p:cNvPicPr>
            <a:picLocks noChangeAspect="1"/>
          </p:cNvPicPr>
          <p:nvPr/>
        </p:nvPicPr>
        <p:blipFill rotWithShape="1">
          <a:blip r:embed="rId6"/>
          <a:srcRect r="10593" b="5957"/>
          <a:stretch/>
        </p:blipFill>
        <p:spPr>
          <a:xfrm>
            <a:off x="7867813" y="1022713"/>
            <a:ext cx="4018664" cy="5098132"/>
          </a:xfrm>
          <a:prstGeom prst="rect">
            <a:avLst/>
          </a:prstGeom>
        </p:spPr>
      </p:pic>
      <p:sp>
        <p:nvSpPr>
          <p:cNvPr id="13" name="TextBox 12">
            <a:extLst>
              <a:ext uri="{FF2B5EF4-FFF2-40B4-BE49-F238E27FC236}">
                <a16:creationId xmlns:a16="http://schemas.microsoft.com/office/drawing/2014/main" id="{A4C421E4-BAD8-51C7-1C5B-1FC0EDAF72FD}"/>
              </a:ext>
            </a:extLst>
          </p:cNvPr>
          <p:cNvSpPr txBox="1"/>
          <p:nvPr/>
        </p:nvSpPr>
        <p:spPr>
          <a:xfrm>
            <a:off x="7952743" y="5741268"/>
            <a:ext cx="1446230" cy="338554"/>
          </a:xfrm>
          <a:prstGeom prst="rect">
            <a:avLst/>
          </a:prstGeom>
          <a:noFill/>
        </p:spPr>
        <p:txBody>
          <a:bodyPr wrap="none" rtlCol="0">
            <a:spAutoFit/>
          </a:bodyPr>
          <a:lstStyle/>
          <a:p>
            <a:r>
              <a:rPr lang="en-US" sz="1600" dirty="0">
                <a:solidFill>
                  <a:schemeClr val="bg1"/>
                </a:solidFill>
              </a:rPr>
              <a:t>June 15</a:t>
            </a:r>
            <a:r>
              <a:rPr lang="en-US" sz="1600" baseline="30000" dirty="0">
                <a:solidFill>
                  <a:schemeClr val="bg1"/>
                </a:solidFill>
              </a:rPr>
              <a:t>th</a:t>
            </a:r>
            <a:r>
              <a:rPr lang="en-US" sz="1600" dirty="0">
                <a:solidFill>
                  <a:schemeClr val="bg1"/>
                </a:solidFill>
              </a:rPr>
              <a:t> 2024</a:t>
            </a:r>
          </a:p>
        </p:txBody>
      </p:sp>
    </p:spTree>
    <p:extLst>
      <p:ext uri="{BB962C8B-B14F-4D97-AF65-F5344CB8AC3E}">
        <p14:creationId xmlns:p14="http://schemas.microsoft.com/office/powerpoint/2010/main" val="2092727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n aerial view of islands in the ocean&#10;&#10;Description automatically generated">
            <a:extLst>
              <a:ext uri="{FF2B5EF4-FFF2-40B4-BE49-F238E27FC236}">
                <a16:creationId xmlns:a16="http://schemas.microsoft.com/office/drawing/2014/main" id="{BE8E34F0-26DE-C97D-1A41-C062604E33D0}"/>
              </a:ext>
            </a:extLst>
          </p:cNvPr>
          <p:cNvPicPr>
            <a:picLocks noChangeAspect="1"/>
          </p:cNvPicPr>
          <p:nvPr/>
        </p:nvPicPr>
        <p:blipFill>
          <a:blip r:embed="rId3"/>
          <a:stretch>
            <a:fillRect/>
          </a:stretch>
        </p:blipFill>
        <p:spPr>
          <a:xfrm>
            <a:off x="-20082" y="-77725"/>
            <a:ext cx="12297426" cy="7685892"/>
          </a:xfrm>
          <a:prstGeom prst="rect">
            <a:avLst/>
          </a:prstGeom>
        </p:spPr>
      </p:pic>
      <p:grpSp>
        <p:nvGrpSpPr>
          <p:cNvPr id="3" name="Group 2">
            <a:extLst>
              <a:ext uri="{FF2B5EF4-FFF2-40B4-BE49-F238E27FC236}">
                <a16:creationId xmlns:a16="http://schemas.microsoft.com/office/drawing/2014/main" id="{4A57894E-E9CC-4C33-CBDC-9AB9847C5E48}"/>
              </a:ext>
            </a:extLst>
          </p:cNvPr>
          <p:cNvGrpSpPr/>
          <p:nvPr/>
        </p:nvGrpSpPr>
        <p:grpSpPr>
          <a:xfrm>
            <a:off x="120478" y="0"/>
            <a:ext cx="7563117" cy="518942"/>
            <a:chOff x="169905" y="707919"/>
            <a:chExt cx="7563117" cy="518942"/>
          </a:xfrm>
        </p:grpSpPr>
        <p:sp>
          <p:nvSpPr>
            <p:cNvPr id="2" name="Rectangle 1">
              <a:extLst>
                <a:ext uri="{FF2B5EF4-FFF2-40B4-BE49-F238E27FC236}">
                  <a16:creationId xmlns:a16="http://schemas.microsoft.com/office/drawing/2014/main" id="{C44205A1-01E4-DF01-A570-4D53BF8DC79E}"/>
                </a:ext>
              </a:extLst>
            </p:cNvPr>
            <p:cNvSpPr/>
            <p:nvPr/>
          </p:nvSpPr>
          <p:spPr>
            <a:xfrm>
              <a:off x="169905" y="707919"/>
              <a:ext cx="7392429" cy="518942"/>
            </a:xfrm>
            <a:prstGeom prst="rect">
              <a:avLst/>
            </a:prstGeom>
            <a:solidFill>
              <a:schemeClr val="lt1">
                <a:alpha val="28265"/>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239BE4C5-923C-552C-26C6-C8C41068AB52}"/>
                </a:ext>
              </a:extLst>
            </p:cNvPr>
            <p:cNvSpPr txBox="1"/>
            <p:nvPr/>
          </p:nvSpPr>
          <p:spPr>
            <a:xfrm>
              <a:off x="340593" y="767335"/>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a:t>
              </a:r>
              <a:r>
                <a:rPr lang="en-AU" sz="1800" kern="0" dirty="0">
                  <a:effectLst/>
                  <a:latin typeface="Arial" panose="020B0604020202020204" pitchFamily="34" charset="0"/>
                  <a:ea typeface="Times New Roman" panose="02020603050405020304" pitchFamily="18" charset="0"/>
                  <a:cs typeface="Arial" panose="020B0604020202020204" pitchFamily="34" charset="0"/>
                </a:rPr>
                <a:t> example from Palfrey Reef, Lizard Island, northern GBR</a:t>
              </a:r>
            </a:p>
          </p:txBody>
        </p:sp>
      </p:grpSp>
      <p:sp>
        <p:nvSpPr>
          <p:cNvPr id="4" name="TextBox 3">
            <a:extLst>
              <a:ext uri="{FF2B5EF4-FFF2-40B4-BE49-F238E27FC236}">
                <a16:creationId xmlns:a16="http://schemas.microsoft.com/office/drawing/2014/main" id="{698B4838-9F16-B98E-AB07-67B7A4A5FB49}"/>
              </a:ext>
            </a:extLst>
          </p:cNvPr>
          <p:cNvSpPr txBox="1"/>
          <p:nvPr/>
        </p:nvSpPr>
        <p:spPr>
          <a:xfrm>
            <a:off x="185737" y="4786283"/>
            <a:ext cx="7392429" cy="276999"/>
          </a:xfrm>
          <a:prstGeom prst="rect">
            <a:avLst/>
          </a:prstGeom>
          <a:noFill/>
        </p:spPr>
        <p:txBody>
          <a:bodyPr wrap="square">
            <a:spAutoFit/>
          </a:bodyPr>
          <a:lstStyle/>
          <a:p>
            <a:r>
              <a:rPr lang="en-AU" sz="1200" kern="0" dirty="0">
                <a:solidFill>
                  <a:schemeClr val="accent1">
                    <a:lumMod val="20000"/>
                    <a:lumOff val="80000"/>
                  </a:schemeClr>
                </a:solidFill>
                <a:latin typeface="Arial" panose="020B0604020202020204" pitchFamily="34" charset="0"/>
                <a:ea typeface="Times New Roman" panose="02020603050405020304" pitchFamily="18" charset="0"/>
                <a:cs typeface="Arial" panose="020B0604020202020204" pitchFamily="34" charset="0"/>
              </a:rPr>
              <a:t>1ha restoration plot</a:t>
            </a:r>
            <a:endParaRPr lang="en-AU" sz="1100" kern="0" dirty="0">
              <a:solidFill>
                <a:schemeClr val="accent1">
                  <a:lumMod val="20000"/>
                  <a:lumOff val="80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8097145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atellite view of the earth&#10;&#10;Description automatically generated">
            <a:extLst>
              <a:ext uri="{FF2B5EF4-FFF2-40B4-BE49-F238E27FC236}">
                <a16:creationId xmlns:a16="http://schemas.microsoft.com/office/drawing/2014/main" id="{8A9C354B-3DAE-FF8C-70AA-569F78B9B56E}"/>
              </a:ext>
            </a:extLst>
          </p:cNvPr>
          <p:cNvPicPr>
            <a:picLocks noChangeAspect="1"/>
          </p:cNvPicPr>
          <p:nvPr/>
        </p:nvPicPr>
        <p:blipFill>
          <a:blip r:embed="rId3"/>
          <a:stretch>
            <a:fillRect/>
          </a:stretch>
        </p:blipFill>
        <p:spPr>
          <a:xfrm>
            <a:off x="-20084" y="-49149"/>
            <a:ext cx="12297600" cy="7686000"/>
          </a:xfrm>
          <a:prstGeom prst="rect">
            <a:avLst/>
          </a:prstGeom>
        </p:spPr>
      </p:pic>
      <p:sp>
        <p:nvSpPr>
          <p:cNvPr id="6" name="TextBox 5">
            <a:extLst>
              <a:ext uri="{FF2B5EF4-FFF2-40B4-BE49-F238E27FC236}">
                <a16:creationId xmlns:a16="http://schemas.microsoft.com/office/drawing/2014/main" id="{998D6858-2E68-4814-0025-9DF92EC7F43A}"/>
              </a:ext>
            </a:extLst>
          </p:cNvPr>
          <p:cNvSpPr txBox="1"/>
          <p:nvPr/>
        </p:nvSpPr>
        <p:spPr>
          <a:xfrm>
            <a:off x="185737" y="4786283"/>
            <a:ext cx="7392429" cy="276999"/>
          </a:xfrm>
          <a:prstGeom prst="rect">
            <a:avLst/>
          </a:prstGeom>
          <a:noFill/>
        </p:spPr>
        <p:txBody>
          <a:bodyPr wrap="square">
            <a:spAutoFit/>
          </a:bodyPr>
          <a:lstStyle/>
          <a:p>
            <a:r>
              <a:rPr lang="en-AU" sz="1200" kern="0" dirty="0">
                <a:solidFill>
                  <a:schemeClr val="accent1">
                    <a:lumMod val="20000"/>
                    <a:lumOff val="80000"/>
                  </a:schemeClr>
                </a:solidFill>
                <a:latin typeface="Arial" panose="020B0604020202020204" pitchFamily="34" charset="0"/>
                <a:ea typeface="Times New Roman" panose="02020603050405020304" pitchFamily="18" charset="0"/>
                <a:cs typeface="Arial" panose="020B0604020202020204" pitchFamily="34" charset="0"/>
              </a:rPr>
              <a:t>Dispersal paths (</a:t>
            </a:r>
            <a:r>
              <a:rPr lang="en-AU" sz="1200" i="1" kern="0" dirty="0">
                <a:solidFill>
                  <a:schemeClr val="accent1">
                    <a:lumMod val="20000"/>
                    <a:lumOff val="80000"/>
                  </a:schemeClr>
                </a:solidFill>
                <a:latin typeface="Arial" panose="020B0604020202020204" pitchFamily="34" charset="0"/>
                <a:ea typeface="Times New Roman" panose="02020603050405020304" pitchFamily="18" charset="0"/>
                <a:cs typeface="Arial" panose="020B0604020202020204" pitchFamily="34" charset="0"/>
              </a:rPr>
              <a:t>n</a:t>
            </a:r>
            <a:r>
              <a:rPr lang="en-AU" sz="1200" kern="0" dirty="0">
                <a:solidFill>
                  <a:schemeClr val="accent1">
                    <a:lumMod val="20000"/>
                    <a:lumOff val="80000"/>
                  </a:schemeClr>
                </a:solidFill>
                <a:latin typeface="Arial" panose="020B0604020202020204" pitchFamily="34" charset="0"/>
                <a:ea typeface="Times New Roman" panose="02020603050405020304" pitchFamily="18" charset="0"/>
                <a:cs typeface="Arial" panose="020B0604020202020204" pitchFamily="34" charset="0"/>
              </a:rPr>
              <a:t> = 1000 larvae)</a:t>
            </a:r>
            <a:endParaRPr lang="en-AU" sz="1100" kern="0" dirty="0">
              <a:solidFill>
                <a:schemeClr val="accent1">
                  <a:lumMod val="20000"/>
                  <a:lumOff val="80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9450065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n aerial view of islands in the ocean&#10;&#10;Description automatically generated">
            <a:extLst>
              <a:ext uri="{FF2B5EF4-FFF2-40B4-BE49-F238E27FC236}">
                <a16:creationId xmlns:a16="http://schemas.microsoft.com/office/drawing/2014/main" id="{BE8E34F0-26DE-C97D-1A41-C062604E33D0}"/>
              </a:ext>
            </a:extLst>
          </p:cNvPr>
          <p:cNvPicPr>
            <a:picLocks noChangeAspect="1"/>
          </p:cNvPicPr>
          <p:nvPr/>
        </p:nvPicPr>
        <p:blipFill>
          <a:blip r:embed="rId3"/>
          <a:stretch>
            <a:fillRect/>
          </a:stretch>
        </p:blipFill>
        <p:spPr>
          <a:xfrm>
            <a:off x="1771135" y="729049"/>
            <a:ext cx="7772400" cy="4857750"/>
          </a:xfrm>
          <a:prstGeom prst="rect">
            <a:avLst/>
          </a:prstGeom>
        </p:spPr>
      </p:pic>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a:t>
            </a:r>
            <a:r>
              <a:rPr lang="en-AU" sz="1800" kern="0" dirty="0">
                <a:effectLst/>
                <a:latin typeface="Arial" panose="020B0604020202020204" pitchFamily="34" charset="0"/>
                <a:ea typeface="Times New Roman" panose="02020603050405020304" pitchFamily="18" charset="0"/>
                <a:cs typeface="Arial" panose="020B0604020202020204" pitchFamily="34" charset="0"/>
              </a:rPr>
              <a:t> example from Palfrey Reef, Lizard Island, northern GBR</a:t>
            </a:r>
          </a:p>
        </p:txBody>
      </p:sp>
      <p:pic>
        <p:nvPicPr>
          <p:cNvPr id="3" name="Picture 2" descr="An aerial view of islands in the ocean&#10;&#10;Description automatically generated">
            <a:extLst>
              <a:ext uri="{FF2B5EF4-FFF2-40B4-BE49-F238E27FC236}">
                <a16:creationId xmlns:a16="http://schemas.microsoft.com/office/drawing/2014/main" id="{BCF33D84-F03A-270C-B4F8-C4CE88AD0929}"/>
              </a:ext>
            </a:extLst>
          </p:cNvPr>
          <p:cNvPicPr>
            <a:picLocks noChangeAspect="1"/>
          </p:cNvPicPr>
          <p:nvPr/>
        </p:nvPicPr>
        <p:blipFill>
          <a:blip r:embed="rId3"/>
          <a:stretch>
            <a:fillRect/>
          </a:stretch>
        </p:blipFill>
        <p:spPr>
          <a:xfrm>
            <a:off x="-20082" y="-77725"/>
            <a:ext cx="12297426" cy="7685892"/>
          </a:xfrm>
          <a:prstGeom prst="rect">
            <a:avLst/>
          </a:prstGeom>
        </p:spPr>
      </p:pic>
      <p:pic>
        <p:nvPicPr>
          <p:cNvPr id="5" name="Picture 4" descr="A satellite view of the earth&#10;&#10;Description automatically generated">
            <a:extLst>
              <a:ext uri="{FF2B5EF4-FFF2-40B4-BE49-F238E27FC236}">
                <a16:creationId xmlns:a16="http://schemas.microsoft.com/office/drawing/2014/main" id="{8A9C354B-3DAE-FF8C-70AA-569F78B9B56E}"/>
              </a:ext>
            </a:extLst>
          </p:cNvPr>
          <p:cNvPicPr>
            <a:picLocks noChangeAspect="1"/>
          </p:cNvPicPr>
          <p:nvPr/>
        </p:nvPicPr>
        <p:blipFill>
          <a:blip r:embed="rId4"/>
          <a:stretch>
            <a:fillRect/>
          </a:stretch>
        </p:blipFill>
        <p:spPr>
          <a:xfrm>
            <a:off x="-20084" y="-77725"/>
            <a:ext cx="12297600" cy="7686000"/>
          </a:xfrm>
          <a:prstGeom prst="rect">
            <a:avLst/>
          </a:prstGeom>
        </p:spPr>
      </p:pic>
      <p:sp>
        <p:nvSpPr>
          <p:cNvPr id="2" name="TextBox 1">
            <a:extLst>
              <a:ext uri="{FF2B5EF4-FFF2-40B4-BE49-F238E27FC236}">
                <a16:creationId xmlns:a16="http://schemas.microsoft.com/office/drawing/2014/main" id="{1323D139-DD63-E2A8-CF61-93DF59015CB4}"/>
              </a:ext>
            </a:extLst>
          </p:cNvPr>
          <p:cNvSpPr txBox="1"/>
          <p:nvPr/>
        </p:nvSpPr>
        <p:spPr>
          <a:xfrm>
            <a:off x="552834" y="6951292"/>
            <a:ext cx="7392429" cy="400110"/>
          </a:xfrm>
          <a:prstGeom prst="rect">
            <a:avLst/>
          </a:prstGeom>
          <a:noFill/>
        </p:spPr>
        <p:txBody>
          <a:bodyPr wrap="square">
            <a:spAutoFit/>
          </a:bodyPr>
          <a:lstStyle/>
          <a:p>
            <a:r>
              <a:rPr lang="en-AU" sz="2000" kern="0" dirty="0">
                <a:solidFill>
                  <a:schemeClr val="accent1">
                    <a:lumMod val="40000"/>
                    <a:lumOff val="60000"/>
                  </a:schemeClr>
                </a:solidFill>
                <a:latin typeface="Arial" panose="020B0604020202020204" pitchFamily="34" charset="0"/>
                <a:ea typeface="Times New Roman" panose="02020603050405020304" pitchFamily="18" charset="0"/>
                <a:cs typeface="Arial" panose="020B0604020202020204" pitchFamily="34" charset="0"/>
              </a:rPr>
              <a:t>Larval dispersal paths (0-12hrs)</a:t>
            </a:r>
            <a:endParaRPr lang="en-AU" sz="1800" kern="0" dirty="0">
              <a:solidFill>
                <a:schemeClr val="accent1">
                  <a:lumMod val="40000"/>
                  <a:lumOff val="60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4" name="Picture 3" descr="Aerial view of a land with a fish tail&#10;&#10;Description automatically generated with medium confidence">
            <a:extLst>
              <a:ext uri="{FF2B5EF4-FFF2-40B4-BE49-F238E27FC236}">
                <a16:creationId xmlns:a16="http://schemas.microsoft.com/office/drawing/2014/main" id="{8955191C-6B98-EA6A-4B6F-DEB92C46CB49}"/>
              </a:ext>
            </a:extLst>
          </p:cNvPr>
          <p:cNvPicPr>
            <a:picLocks noChangeAspect="1"/>
          </p:cNvPicPr>
          <p:nvPr/>
        </p:nvPicPr>
        <p:blipFill>
          <a:blip r:embed="rId5"/>
          <a:stretch>
            <a:fillRect/>
          </a:stretch>
        </p:blipFill>
        <p:spPr>
          <a:xfrm>
            <a:off x="-20254" y="-34969"/>
            <a:ext cx="12297600" cy="7686000"/>
          </a:xfrm>
          <a:prstGeom prst="rect">
            <a:avLst/>
          </a:prstGeom>
        </p:spPr>
      </p:pic>
      <p:sp>
        <p:nvSpPr>
          <p:cNvPr id="6" name="TextBox 5">
            <a:extLst>
              <a:ext uri="{FF2B5EF4-FFF2-40B4-BE49-F238E27FC236}">
                <a16:creationId xmlns:a16="http://schemas.microsoft.com/office/drawing/2014/main" id="{D7939621-773F-648A-6D33-E7AAE2FB1410}"/>
              </a:ext>
            </a:extLst>
          </p:cNvPr>
          <p:cNvSpPr txBox="1"/>
          <p:nvPr/>
        </p:nvSpPr>
        <p:spPr>
          <a:xfrm>
            <a:off x="185737" y="4786283"/>
            <a:ext cx="7392429" cy="276999"/>
          </a:xfrm>
          <a:prstGeom prst="rect">
            <a:avLst/>
          </a:prstGeom>
          <a:noFill/>
        </p:spPr>
        <p:txBody>
          <a:bodyPr wrap="square">
            <a:spAutoFit/>
          </a:bodyPr>
          <a:lstStyle/>
          <a:p>
            <a:r>
              <a:rPr lang="en-AU" sz="1200" kern="0" dirty="0">
                <a:solidFill>
                  <a:schemeClr val="accent1">
                    <a:lumMod val="20000"/>
                    <a:lumOff val="80000"/>
                  </a:schemeClr>
                </a:solidFill>
                <a:latin typeface="Arial" panose="020B0604020202020204" pitchFamily="34" charset="0"/>
                <a:ea typeface="Times New Roman" panose="02020603050405020304" pitchFamily="18" charset="0"/>
                <a:cs typeface="Arial" panose="020B0604020202020204" pitchFamily="34" charset="0"/>
              </a:rPr>
              <a:t>Probability of competency</a:t>
            </a:r>
            <a:endParaRPr lang="en-AU" sz="1100" kern="0" dirty="0">
              <a:solidFill>
                <a:schemeClr val="accent1">
                  <a:lumMod val="20000"/>
                  <a:lumOff val="80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3074" name="Picture 2">
            <a:extLst>
              <a:ext uri="{FF2B5EF4-FFF2-40B4-BE49-F238E27FC236}">
                <a16:creationId xmlns:a16="http://schemas.microsoft.com/office/drawing/2014/main" id="{E7280AA8-500A-299E-4B4D-9B58F17BBE0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90179" y="-49257"/>
            <a:ext cx="3987165" cy="2847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70086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atellite view of the earth&#10;&#10;Description automatically generated">
            <a:extLst>
              <a:ext uri="{FF2B5EF4-FFF2-40B4-BE49-F238E27FC236}">
                <a16:creationId xmlns:a16="http://schemas.microsoft.com/office/drawing/2014/main" id="{84572B61-1924-F75B-2564-D7511022B618}"/>
              </a:ext>
            </a:extLst>
          </p:cNvPr>
          <p:cNvPicPr>
            <a:picLocks noChangeAspect="1"/>
          </p:cNvPicPr>
          <p:nvPr/>
        </p:nvPicPr>
        <p:blipFill>
          <a:blip r:embed="rId3"/>
          <a:stretch>
            <a:fillRect/>
          </a:stretch>
        </p:blipFill>
        <p:spPr>
          <a:xfrm>
            <a:off x="1771135" y="729049"/>
            <a:ext cx="7772400" cy="4857750"/>
          </a:xfrm>
          <a:prstGeom prst="rect">
            <a:avLst/>
          </a:prstGeom>
        </p:spPr>
      </p:pic>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a:t>
            </a:r>
            <a:r>
              <a:rPr lang="en-AU" sz="1800" kern="0" dirty="0">
                <a:effectLst/>
                <a:latin typeface="Arial" panose="020B0604020202020204" pitchFamily="34" charset="0"/>
                <a:ea typeface="Times New Roman" panose="02020603050405020304" pitchFamily="18" charset="0"/>
                <a:cs typeface="Arial" panose="020B0604020202020204" pitchFamily="34" charset="0"/>
              </a:rPr>
              <a:t> example from Palfrey Reef, Lizard Island, northern GBR</a:t>
            </a:r>
          </a:p>
        </p:txBody>
      </p:sp>
      <p:sp>
        <p:nvSpPr>
          <p:cNvPr id="4" name="TextBox 3">
            <a:extLst>
              <a:ext uri="{FF2B5EF4-FFF2-40B4-BE49-F238E27FC236}">
                <a16:creationId xmlns:a16="http://schemas.microsoft.com/office/drawing/2014/main" id="{352F9387-7810-6A23-3DC1-D377B827B933}"/>
              </a:ext>
            </a:extLst>
          </p:cNvPr>
          <p:cNvSpPr txBox="1"/>
          <p:nvPr/>
        </p:nvSpPr>
        <p:spPr>
          <a:xfrm>
            <a:off x="3510347" y="5653960"/>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Spatial habitat mosaics (seascapes)</a:t>
            </a:r>
            <a:endParaRPr lang="en-AU" sz="1800" kern="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5" name="Picture 4" descr="Aerial view of a land with a fish tail&#10;&#10;Description automatically generated with medium confidence">
            <a:extLst>
              <a:ext uri="{FF2B5EF4-FFF2-40B4-BE49-F238E27FC236}">
                <a16:creationId xmlns:a16="http://schemas.microsoft.com/office/drawing/2014/main" id="{63252F0F-E8A8-950B-25FC-86C8097CEC1F}"/>
              </a:ext>
            </a:extLst>
          </p:cNvPr>
          <p:cNvPicPr>
            <a:picLocks noChangeAspect="1"/>
          </p:cNvPicPr>
          <p:nvPr/>
        </p:nvPicPr>
        <p:blipFill>
          <a:blip r:embed="rId4"/>
          <a:stretch>
            <a:fillRect/>
          </a:stretch>
        </p:blipFill>
        <p:spPr>
          <a:xfrm>
            <a:off x="1771135" y="729049"/>
            <a:ext cx="7772400" cy="4857750"/>
          </a:xfrm>
          <a:prstGeom prst="rect">
            <a:avLst/>
          </a:prstGeom>
        </p:spPr>
      </p:pic>
      <p:pic>
        <p:nvPicPr>
          <p:cNvPr id="7" name="Picture 6" descr="An aerial view of a land&#10;&#10;Description automatically generated">
            <a:extLst>
              <a:ext uri="{FF2B5EF4-FFF2-40B4-BE49-F238E27FC236}">
                <a16:creationId xmlns:a16="http://schemas.microsoft.com/office/drawing/2014/main" id="{FE99D870-DC89-7551-F792-7FF25F5A1162}"/>
              </a:ext>
            </a:extLst>
          </p:cNvPr>
          <p:cNvPicPr>
            <a:picLocks noChangeAspect="1"/>
          </p:cNvPicPr>
          <p:nvPr/>
        </p:nvPicPr>
        <p:blipFill>
          <a:blip r:embed="rId5"/>
          <a:stretch>
            <a:fillRect/>
          </a:stretch>
        </p:blipFill>
        <p:spPr>
          <a:xfrm>
            <a:off x="-14288" y="-42864"/>
            <a:ext cx="12297600" cy="7686000"/>
          </a:xfrm>
          <a:prstGeom prst="rect">
            <a:avLst/>
          </a:prstGeom>
        </p:spPr>
      </p:pic>
      <p:sp>
        <p:nvSpPr>
          <p:cNvPr id="6" name="TextBox 5">
            <a:extLst>
              <a:ext uri="{FF2B5EF4-FFF2-40B4-BE49-F238E27FC236}">
                <a16:creationId xmlns:a16="http://schemas.microsoft.com/office/drawing/2014/main" id="{E3257F86-238A-F473-419B-0EA816AB5E0C}"/>
              </a:ext>
            </a:extLst>
          </p:cNvPr>
          <p:cNvSpPr txBox="1"/>
          <p:nvPr/>
        </p:nvSpPr>
        <p:spPr>
          <a:xfrm>
            <a:off x="185737" y="4786283"/>
            <a:ext cx="7392429" cy="276999"/>
          </a:xfrm>
          <a:prstGeom prst="rect">
            <a:avLst/>
          </a:prstGeom>
          <a:noFill/>
        </p:spPr>
        <p:txBody>
          <a:bodyPr wrap="square">
            <a:spAutoFit/>
          </a:bodyPr>
          <a:lstStyle/>
          <a:p>
            <a:r>
              <a:rPr lang="en-AU" sz="1200" kern="0" dirty="0">
                <a:solidFill>
                  <a:schemeClr val="accent1">
                    <a:lumMod val="20000"/>
                    <a:lumOff val="80000"/>
                  </a:schemeClr>
                </a:solidFill>
                <a:latin typeface="Arial" panose="020B0604020202020204" pitchFamily="34" charset="0"/>
                <a:ea typeface="Times New Roman" panose="02020603050405020304" pitchFamily="18" charset="0"/>
                <a:cs typeface="Arial" panose="020B0604020202020204" pitchFamily="34" charset="0"/>
              </a:rPr>
              <a:t>Habitat maps</a:t>
            </a:r>
            <a:endParaRPr lang="en-AU" sz="1100" kern="0" dirty="0">
              <a:solidFill>
                <a:schemeClr val="accent1">
                  <a:lumMod val="20000"/>
                  <a:lumOff val="80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6761819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 aerial view of a land&#10;&#10;Description automatically generated">
            <a:extLst>
              <a:ext uri="{FF2B5EF4-FFF2-40B4-BE49-F238E27FC236}">
                <a16:creationId xmlns:a16="http://schemas.microsoft.com/office/drawing/2014/main" id="{438D0CDC-2B32-E4DB-7323-7F135222750A}"/>
              </a:ext>
            </a:extLst>
          </p:cNvPr>
          <p:cNvPicPr>
            <a:picLocks noChangeAspect="1"/>
          </p:cNvPicPr>
          <p:nvPr/>
        </p:nvPicPr>
        <p:blipFill>
          <a:blip r:embed="rId3"/>
          <a:stretch>
            <a:fillRect/>
          </a:stretch>
        </p:blipFill>
        <p:spPr>
          <a:xfrm>
            <a:off x="-14288" y="-28576"/>
            <a:ext cx="12297600" cy="7686000"/>
          </a:xfrm>
          <a:prstGeom prst="rect">
            <a:avLst/>
          </a:prstGeom>
        </p:spPr>
      </p:pic>
      <p:sp>
        <p:nvSpPr>
          <p:cNvPr id="2" name="TextBox 1">
            <a:extLst>
              <a:ext uri="{FF2B5EF4-FFF2-40B4-BE49-F238E27FC236}">
                <a16:creationId xmlns:a16="http://schemas.microsoft.com/office/drawing/2014/main" id="{4E06C887-2B00-AC56-7AF0-D261CCC1A105}"/>
              </a:ext>
            </a:extLst>
          </p:cNvPr>
          <p:cNvSpPr txBox="1"/>
          <p:nvPr/>
        </p:nvSpPr>
        <p:spPr>
          <a:xfrm>
            <a:off x="185737" y="4786283"/>
            <a:ext cx="7392429" cy="338554"/>
          </a:xfrm>
          <a:prstGeom prst="rect">
            <a:avLst/>
          </a:prstGeom>
          <a:noFill/>
        </p:spPr>
        <p:txBody>
          <a:bodyPr wrap="square">
            <a:spAutoFit/>
          </a:bodyPr>
          <a:lstStyle/>
          <a:p>
            <a:r>
              <a:rPr lang="en-AU" sz="1600" kern="0" dirty="0">
                <a:solidFill>
                  <a:schemeClr val="accent1">
                    <a:lumMod val="20000"/>
                    <a:lumOff val="80000"/>
                  </a:schemeClr>
                </a:solidFill>
                <a:latin typeface="Arial" panose="020B0604020202020204" pitchFamily="34" charset="0"/>
                <a:ea typeface="Times New Roman" panose="02020603050405020304" pitchFamily="18" charset="0"/>
                <a:cs typeface="Arial" panose="020B0604020202020204" pitchFamily="34" charset="0"/>
              </a:rPr>
              <a:t>Habitat maps &gt; settlement probability</a:t>
            </a:r>
            <a:endParaRPr lang="en-AU" sz="1400" kern="0" dirty="0">
              <a:solidFill>
                <a:schemeClr val="accent1">
                  <a:lumMod val="20000"/>
                  <a:lumOff val="80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a:extLst>
              <a:ext uri="{FF2B5EF4-FFF2-40B4-BE49-F238E27FC236}">
                <a16:creationId xmlns:a16="http://schemas.microsoft.com/office/drawing/2014/main" id="{308BC00F-25B0-4545-E32C-39F4A15618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0193" y="0"/>
            <a:ext cx="3525440" cy="15668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60869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n aerial view of a land&#10;&#10;Description automatically generated">
            <a:extLst>
              <a:ext uri="{FF2B5EF4-FFF2-40B4-BE49-F238E27FC236}">
                <a16:creationId xmlns:a16="http://schemas.microsoft.com/office/drawing/2014/main" id="{438D0CDC-2B32-E4DB-7323-7F135222750A}"/>
              </a:ext>
            </a:extLst>
          </p:cNvPr>
          <p:cNvPicPr>
            <a:picLocks noChangeAspect="1"/>
          </p:cNvPicPr>
          <p:nvPr/>
        </p:nvPicPr>
        <p:blipFill>
          <a:blip r:embed="rId3"/>
          <a:stretch>
            <a:fillRect/>
          </a:stretch>
        </p:blipFill>
        <p:spPr>
          <a:xfrm>
            <a:off x="1771135" y="722871"/>
            <a:ext cx="7772400" cy="4857750"/>
          </a:xfrm>
          <a:prstGeom prst="rect">
            <a:avLst/>
          </a:prstGeom>
        </p:spPr>
      </p:pic>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a:t>
            </a:r>
            <a:r>
              <a:rPr lang="en-AU" sz="1800" kern="0" dirty="0">
                <a:effectLst/>
                <a:latin typeface="Arial" panose="020B0604020202020204" pitchFamily="34" charset="0"/>
                <a:ea typeface="Times New Roman" panose="02020603050405020304" pitchFamily="18" charset="0"/>
                <a:cs typeface="Arial" panose="020B0604020202020204" pitchFamily="34" charset="0"/>
              </a:rPr>
              <a:t> example from Palfrey Reef, Lizard Island, northern GBR</a:t>
            </a:r>
          </a:p>
        </p:txBody>
      </p:sp>
      <p:sp>
        <p:nvSpPr>
          <p:cNvPr id="14" name="TextBox 13">
            <a:extLst>
              <a:ext uri="{FF2B5EF4-FFF2-40B4-BE49-F238E27FC236}">
                <a16:creationId xmlns:a16="http://schemas.microsoft.com/office/drawing/2014/main" id="{60DF2E7A-90AA-1236-0F1B-FA10BFB0DC8F}"/>
              </a:ext>
            </a:extLst>
          </p:cNvPr>
          <p:cNvSpPr txBox="1"/>
          <p:nvPr/>
        </p:nvSpPr>
        <p:spPr>
          <a:xfrm>
            <a:off x="3563893" y="5674784"/>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Spatial patterns of settlement</a:t>
            </a:r>
            <a:endParaRPr lang="en-AU" sz="1800" kern="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descr="An aerial view of an island&#10;&#10;Description automatically generated">
            <a:extLst>
              <a:ext uri="{FF2B5EF4-FFF2-40B4-BE49-F238E27FC236}">
                <a16:creationId xmlns:a16="http://schemas.microsoft.com/office/drawing/2014/main" id="{E3320A90-F28C-E9AF-25C8-D9EEE044F257}"/>
              </a:ext>
            </a:extLst>
          </p:cNvPr>
          <p:cNvPicPr>
            <a:picLocks noChangeAspect="1"/>
          </p:cNvPicPr>
          <p:nvPr/>
        </p:nvPicPr>
        <p:blipFill>
          <a:blip r:embed="rId4"/>
          <a:stretch>
            <a:fillRect/>
          </a:stretch>
        </p:blipFill>
        <p:spPr>
          <a:xfrm>
            <a:off x="-14288" y="-14288"/>
            <a:ext cx="12297600" cy="7686000"/>
          </a:xfrm>
          <a:prstGeom prst="rect">
            <a:avLst/>
          </a:prstGeom>
        </p:spPr>
      </p:pic>
      <p:sp>
        <p:nvSpPr>
          <p:cNvPr id="2" name="TextBox 1">
            <a:extLst>
              <a:ext uri="{FF2B5EF4-FFF2-40B4-BE49-F238E27FC236}">
                <a16:creationId xmlns:a16="http://schemas.microsoft.com/office/drawing/2014/main" id="{5D3C68F9-C1D7-0D9F-7128-8F1BB99E84AB}"/>
              </a:ext>
            </a:extLst>
          </p:cNvPr>
          <p:cNvSpPr txBox="1"/>
          <p:nvPr/>
        </p:nvSpPr>
        <p:spPr>
          <a:xfrm>
            <a:off x="185737" y="4786283"/>
            <a:ext cx="7392429" cy="338554"/>
          </a:xfrm>
          <a:prstGeom prst="rect">
            <a:avLst/>
          </a:prstGeom>
          <a:noFill/>
        </p:spPr>
        <p:txBody>
          <a:bodyPr wrap="square">
            <a:spAutoFit/>
          </a:bodyPr>
          <a:lstStyle/>
          <a:p>
            <a:r>
              <a:rPr lang="en-AU" sz="1600" kern="0" dirty="0">
                <a:solidFill>
                  <a:schemeClr val="accent1">
                    <a:lumMod val="20000"/>
                    <a:lumOff val="80000"/>
                  </a:schemeClr>
                </a:solidFill>
                <a:latin typeface="Arial" panose="020B0604020202020204" pitchFamily="34" charset="0"/>
                <a:ea typeface="Times New Roman" panose="02020603050405020304" pitchFamily="18" charset="0"/>
                <a:cs typeface="Arial" panose="020B0604020202020204" pitchFamily="34" charset="0"/>
              </a:rPr>
              <a:t>Larval settlement</a:t>
            </a:r>
            <a:endParaRPr lang="en-AU" sz="1400" kern="0" dirty="0">
              <a:solidFill>
                <a:schemeClr val="accent1">
                  <a:lumMod val="20000"/>
                  <a:lumOff val="80000"/>
                </a:schemeClr>
              </a:solidFill>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8888272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a:t>
            </a:r>
            <a:r>
              <a:rPr lang="en-AU" sz="1800" kern="0" dirty="0">
                <a:effectLst/>
                <a:latin typeface="Arial" panose="020B0604020202020204" pitchFamily="34" charset="0"/>
                <a:ea typeface="Times New Roman" panose="02020603050405020304" pitchFamily="18" charset="0"/>
                <a:cs typeface="Arial" panose="020B0604020202020204" pitchFamily="34" charset="0"/>
              </a:rPr>
              <a:t> example from Palfrey Reef, Lizard Island, northern GBR</a:t>
            </a:r>
          </a:p>
        </p:txBody>
      </p:sp>
      <p:pic>
        <p:nvPicPr>
          <p:cNvPr id="15" name="Picture 14" descr="An aerial view of an island&#10;&#10;Description automatically generated">
            <a:extLst>
              <a:ext uri="{FF2B5EF4-FFF2-40B4-BE49-F238E27FC236}">
                <a16:creationId xmlns:a16="http://schemas.microsoft.com/office/drawing/2014/main" id="{9E002155-A599-73AA-BCC9-64EA4E8DAA91}"/>
              </a:ext>
            </a:extLst>
          </p:cNvPr>
          <p:cNvPicPr>
            <a:picLocks noChangeAspect="1"/>
          </p:cNvPicPr>
          <p:nvPr/>
        </p:nvPicPr>
        <p:blipFill>
          <a:blip r:embed="rId3"/>
          <a:stretch>
            <a:fillRect/>
          </a:stretch>
        </p:blipFill>
        <p:spPr>
          <a:xfrm>
            <a:off x="-14288" y="-100017"/>
            <a:ext cx="12251534" cy="7700963"/>
          </a:xfrm>
          <a:prstGeom prst="rect">
            <a:avLst/>
          </a:prstGeom>
        </p:spPr>
      </p:pic>
    </p:spTree>
    <p:extLst>
      <p:ext uri="{BB962C8B-B14F-4D97-AF65-F5344CB8AC3E}">
        <p14:creationId xmlns:p14="http://schemas.microsoft.com/office/powerpoint/2010/main" val="21741513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a:t>
            </a:r>
            <a:r>
              <a:rPr lang="en-AU" sz="1800" kern="0" dirty="0">
                <a:effectLst/>
                <a:latin typeface="Arial" panose="020B0604020202020204" pitchFamily="34" charset="0"/>
                <a:ea typeface="Times New Roman" panose="02020603050405020304" pitchFamily="18" charset="0"/>
                <a:cs typeface="Arial" panose="020B0604020202020204" pitchFamily="34" charset="0"/>
              </a:rPr>
              <a:t> example from Palfrey Reef, Lizard Island, northern GBR</a:t>
            </a:r>
          </a:p>
        </p:txBody>
      </p:sp>
      <p:pic>
        <p:nvPicPr>
          <p:cNvPr id="15" name="Picture 14" descr="An aerial view of an island&#10;&#10;Description automatically generated">
            <a:extLst>
              <a:ext uri="{FF2B5EF4-FFF2-40B4-BE49-F238E27FC236}">
                <a16:creationId xmlns:a16="http://schemas.microsoft.com/office/drawing/2014/main" id="{9E002155-A599-73AA-BCC9-64EA4E8DAA91}"/>
              </a:ext>
            </a:extLst>
          </p:cNvPr>
          <p:cNvPicPr>
            <a:picLocks noChangeAspect="1"/>
          </p:cNvPicPr>
          <p:nvPr/>
        </p:nvPicPr>
        <p:blipFill>
          <a:blip r:embed="rId3"/>
          <a:stretch>
            <a:fillRect/>
          </a:stretch>
        </p:blipFill>
        <p:spPr>
          <a:xfrm>
            <a:off x="1814383" y="789276"/>
            <a:ext cx="7772400" cy="4885508"/>
          </a:xfrm>
          <a:prstGeom prst="rect">
            <a:avLst/>
          </a:prstGeom>
        </p:spPr>
      </p:pic>
      <p:sp>
        <p:nvSpPr>
          <p:cNvPr id="16" name="TextBox 15">
            <a:extLst>
              <a:ext uri="{FF2B5EF4-FFF2-40B4-BE49-F238E27FC236}">
                <a16:creationId xmlns:a16="http://schemas.microsoft.com/office/drawing/2014/main" id="{24177F33-A64A-4B0A-B20F-1567650DF047}"/>
              </a:ext>
            </a:extLst>
          </p:cNvPr>
          <p:cNvSpPr txBox="1"/>
          <p:nvPr/>
        </p:nvSpPr>
        <p:spPr>
          <a:xfrm>
            <a:off x="3563893" y="5674784"/>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Settlement statistics: settlement densities</a:t>
            </a:r>
            <a:endParaRPr lang="en-AU" sz="1800" kern="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descr="A aerial view of islands and water&#10;&#10;Description automatically generated">
            <a:extLst>
              <a:ext uri="{FF2B5EF4-FFF2-40B4-BE49-F238E27FC236}">
                <a16:creationId xmlns:a16="http://schemas.microsoft.com/office/drawing/2014/main" id="{1CF8917B-1F97-D0C7-83AE-7009A620FD87}"/>
              </a:ext>
            </a:extLst>
          </p:cNvPr>
          <p:cNvPicPr>
            <a:picLocks noChangeAspect="1"/>
          </p:cNvPicPr>
          <p:nvPr/>
        </p:nvPicPr>
        <p:blipFill>
          <a:blip r:embed="rId4"/>
          <a:stretch>
            <a:fillRect/>
          </a:stretch>
        </p:blipFill>
        <p:spPr>
          <a:xfrm>
            <a:off x="-14288" y="-100016"/>
            <a:ext cx="12250638" cy="7700400"/>
          </a:xfrm>
          <a:prstGeom prst="rect">
            <a:avLst/>
          </a:prstGeom>
        </p:spPr>
      </p:pic>
    </p:spTree>
    <p:extLst>
      <p:ext uri="{BB962C8B-B14F-4D97-AF65-F5344CB8AC3E}">
        <p14:creationId xmlns:p14="http://schemas.microsoft.com/office/powerpoint/2010/main" val="25576756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a:t>
            </a:r>
            <a:r>
              <a:rPr lang="en-AU" sz="1800" kern="0" dirty="0">
                <a:effectLst/>
                <a:latin typeface="Arial" panose="020B0604020202020204" pitchFamily="34" charset="0"/>
                <a:ea typeface="Times New Roman" panose="02020603050405020304" pitchFamily="18" charset="0"/>
                <a:cs typeface="Arial" panose="020B0604020202020204" pitchFamily="34" charset="0"/>
              </a:rPr>
              <a:t> example from Palfrey Reef, Lizard Island, northern GBR</a:t>
            </a:r>
          </a:p>
        </p:txBody>
      </p:sp>
      <p:pic>
        <p:nvPicPr>
          <p:cNvPr id="15" name="Picture 14" descr="An aerial view of an island&#10;&#10;Description automatically generated">
            <a:extLst>
              <a:ext uri="{FF2B5EF4-FFF2-40B4-BE49-F238E27FC236}">
                <a16:creationId xmlns:a16="http://schemas.microsoft.com/office/drawing/2014/main" id="{9E002155-A599-73AA-BCC9-64EA4E8DAA91}"/>
              </a:ext>
            </a:extLst>
          </p:cNvPr>
          <p:cNvPicPr>
            <a:picLocks noChangeAspect="1"/>
          </p:cNvPicPr>
          <p:nvPr/>
        </p:nvPicPr>
        <p:blipFill>
          <a:blip r:embed="rId3"/>
          <a:stretch>
            <a:fillRect/>
          </a:stretch>
        </p:blipFill>
        <p:spPr>
          <a:xfrm>
            <a:off x="1814383" y="789276"/>
            <a:ext cx="7772400" cy="4885508"/>
          </a:xfrm>
          <a:prstGeom prst="rect">
            <a:avLst/>
          </a:prstGeom>
        </p:spPr>
      </p:pic>
      <p:sp>
        <p:nvSpPr>
          <p:cNvPr id="16" name="TextBox 15">
            <a:extLst>
              <a:ext uri="{FF2B5EF4-FFF2-40B4-BE49-F238E27FC236}">
                <a16:creationId xmlns:a16="http://schemas.microsoft.com/office/drawing/2014/main" id="{24177F33-A64A-4B0A-B20F-1567650DF047}"/>
              </a:ext>
            </a:extLst>
          </p:cNvPr>
          <p:cNvSpPr txBox="1"/>
          <p:nvPr/>
        </p:nvSpPr>
        <p:spPr>
          <a:xfrm>
            <a:off x="3563893" y="5674784"/>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Settlement statistics: restoration area</a:t>
            </a:r>
            <a:endParaRPr lang="en-AU" sz="1800" kern="0" dirty="0">
              <a:effectLst/>
              <a:latin typeface="Arial" panose="020B0604020202020204" pitchFamily="34" charset="0"/>
              <a:ea typeface="Times New Roman" panose="02020603050405020304" pitchFamily="18" charset="0"/>
              <a:cs typeface="Arial" panose="020B0604020202020204" pitchFamily="34" charset="0"/>
            </a:endParaRPr>
          </a:p>
        </p:txBody>
      </p:sp>
      <p:pic>
        <p:nvPicPr>
          <p:cNvPr id="3" name="Picture 2" descr="A aerial view of islands and water&#10;&#10;Description automatically generated">
            <a:extLst>
              <a:ext uri="{FF2B5EF4-FFF2-40B4-BE49-F238E27FC236}">
                <a16:creationId xmlns:a16="http://schemas.microsoft.com/office/drawing/2014/main" id="{1CF8917B-1F97-D0C7-83AE-7009A620FD87}"/>
              </a:ext>
            </a:extLst>
          </p:cNvPr>
          <p:cNvPicPr>
            <a:picLocks noChangeAspect="1"/>
          </p:cNvPicPr>
          <p:nvPr/>
        </p:nvPicPr>
        <p:blipFill>
          <a:blip r:embed="rId4"/>
          <a:stretch>
            <a:fillRect/>
          </a:stretch>
        </p:blipFill>
        <p:spPr>
          <a:xfrm>
            <a:off x="1814383" y="789276"/>
            <a:ext cx="7772400" cy="4885508"/>
          </a:xfrm>
          <a:prstGeom prst="rect">
            <a:avLst/>
          </a:prstGeom>
        </p:spPr>
      </p:pic>
      <p:pic>
        <p:nvPicPr>
          <p:cNvPr id="4" name="Picture 3" descr="An aerial view of an island&#10;&#10;Description automatically generated">
            <a:extLst>
              <a:ext uri="{FF2B5EF4-FFF2-40B4-BE49-F238E27FC236}">
                <a16:creationId xmlns:a16="http://schemas.microsoft.com/office/drawing/2014/main" id="{2DBAE906-8151-0D85-6966-5774E233AA05}"/>
              </a:ext>
            </a:extLst>
          </p:cNvPr>
          <p:cNvPicPr>
            <a:picLocks noChangeAspect="1"/>
          </p:cNvPicPr>
          <p:nvPr/>
        </p:nvPicPr>
        <p:blipFill>
          <a:blip r:embed="rId5"/>
          <a:stretch>
            <a:fillRect/>
          </a:stretch>
        </p:blipFill>
        <p:spPr>
          <a:xfrm>
            <a:off x="-14288" y="-102717"/>
            <a:ext cx="12250638" cy="7700400"/>
          </a:xfrm>
          <a:prstGeom prst="rect">
            <a:avLst/>
          </a:prstGeom>
        </p:spPr>
      </p:pic>
    </p:spTree>
    <p:extLst>
      <p:ext uri="{BB962C8B-B14F-4D97-AF65-F5344CB8AC3E}">
        <p14:creationId xmlns:p14="http://schemas.microsoft.com/office/powerpoint/2010/main" val="19447259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659BA5B-4829-1C38-F2C0-903B71E0CDA1}"/>
              </a:ext>
            </a:extLst>
          </p:cNvPr>
          <p:cNvSpPr txBox="1"/>
          <p:nvPr/>
        </p:nvSpPr>
        <p:spPr>
          <a:xfrm>
            <a:off x="5278469" y="264991"/>
            <a:ext cx="6195848" cy="1446550"/>
          </a:xfrm>
          <a:prstGeom prst="rect">
            <a:avLst/>
          </a:prstGeom>
          <a:noFill/>
        </p:spPr>
        <p:txBody>
          <a:bodyPr wrap="square">
            <a:spAutoFit/>
          </a:bodyPr>
          <a:lstStyle/>
          <a:p>
            <a:pPr algn="just"/>
            <a:r>
              <a:rPr lang="en-AU" sz="2400" dirty="0">
                <a:solidFill>
                  <a:srgbClr val="0070C0"/>
                </a:solidFill>
                <a:effectLst/>
                <a:latin typeface="Arial" panose="020B0604020202020204" pitchFamily="34" charset="0"/>
                <a:ea typeface="Times New Roman" panose="02020603050405020304" pitchFamily="18" charset="0"/>
              </a:rPr>
              <a:t>Larval reseeding</a:t>
            </a:r>
          </a:p>
          <a:p>
            <a:pPr algn="just"/>
            <a:endParaRPr lang="en-AU" sz="2400" dirty="0">
              <a:solidFill>
                <a:srgbClr val="0070C0"/>
              </a:solidFill>
              <a:latin typeface="Arial" panose="020B0604020202020204" pitchFamily="34" charset="0"/>
              <a:ea typeface="Times New Roman" panose="02020603050405020304" pitchFamily="18" charset="0"/>
            </a:endParaRPr>
          </a:p>
          <a:p>
            <a:pPr marL="342900" indent="-342900" algn="just">
              <a:buAutoNum type="arabicParenR"/>
            </a:pPr>
            <a:r>
              <a:rPr lang="en-AU" sz="2000" dirty="0">
                <a:solidFill>
                  <a:srgbClr val="0070C0"/>
                </a:solidFill>
                <a:effectLst/>
                <a:latin typeface="Arial" panose="020B0604020202020204" pitchFamily="34" charset="0"/>
                <a:ea typeface="Times New Roman" panose="02020603050405020304" pitchFamily="18" charset="0"/>
              </a:rPr>
              <a:t>Where do larvae disperse?</a:t>
            </a:r>
          </a:p>
          <a:p>
            <a:pPr lvl="1" algn="just"/>
            <a:endParaRPr lang="en-AU" sz="2000" dirty="0">
              <a:solidFill>
                <a:srgbClr val="0070C0"/>
              </a:solidFill>
              <a:effectLst/>
              <a:latin typeface="Arial" panose="020B0604020202020204" pitchFamily="34" charset="0"/>
              <a:ea typeface="Times New Roman" panose="02020603050405020304" pitchFamily="18" charset="0"/>
            </a:endParaRPr>
          </a:p>
        </p:txBody>
      </p:sp>
      <p:pic>
        <p:nvPicPr>
          <p:cNvPr id="3" name="Picture 2" descr="A picture containing text, screenshot, display&#10;&#10;Description automatically generated">
            <a:extLst>
              <a:ext uri="{FF2B5EF4-FFF2-40B4-BE49-F238E27FC236}">
                <a16:creationId xmlns:a16="http://schemas.microsoft.com/office/drawing/2014/main" id="{B33DF0C3-BE86-23CD-1CB0-767B3A41F01F}"/>
              </a:ext>
            </a:extLst>
          </p:cNvPr>
          <p:cNvPicPr>
            <a:picLocks noChangeAspect="1"/>
          </p:cNvPicPr>
          <p:nvPr/>
        </p:nvPicPr>
        <p:blipFill>
          <a:blip r:embed="rId4"/>
          <a:stretch>
            <a:fillRect/>
          </a:stretch>
        </p:blipFill>
        <p:spPr>
          <a:xfrm>
            <a:off x="52938" y="137832"/>
            <a:ext cx="5051527" cy="5314950"/>
          </a:xfrm>
          <a:prstGeom prst="rect">
            <a:avLst/>
          </a:prstGeom>
        </p:spPr>
      </p:pic>
    </p:spTree>
    <p:custDataLst>
      <p:tags r:id="rId1"/>
    </p:custDataLst>
    <p:extLst>
      <p:ext uri="{BB962C8B-B14F-4D97-AF65-F5344CB8AC3E}">
        <p14:creationId xmlns:p14="http://schemas.microsoft.com/office/powerpoint/2010/main" val="40046563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 – next steps</a:t>
            </a:r>
            <a:endParaRPr lang="en-AU" sz="1800" kern="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TextBox 7">
            <a:extLst>
              <a:ext uri="{FF2B5EF4-FFF2-40B4-BE49-F238E27FC236}">
                <a16:creationId xmlns:a16="http://schemas.microsoft.com/office/drawing/2014/main" id="{996A8859-0790-1C15-ADCC-99CD8BB5791A}"/>
              </a:ext>
            </a:extLst>
          </p:cNvPr>
          <p:cNvSpPr txBox="1"/>
          <p:nvPr/>
        </p:nvSpPr>
        <p:spPr>
          <a:xfrm>
            <a:off x="416526" y="919908"/>
            <a:ext cx="11358948" cy="923330"/>
          </a:xfrm>
          <a:prstGeom prst="rect">
            <a:avLst/>
          </a:prstGeom>
          <a:noFill/>
        </p:spPr>
        <p:txBody>
          <a:bodyPr wrap="square">
            <a:spAutoFit/>
          </a:bodyPr>
          <a:lstStyle/>
          <a:p>
            <a:pPr marL="285750" indent="-285750" algn="just">
              <a:buFont typeface="Arial" panose="020B0604020202020204" pitchFamily="34" charset="0"/>
              <a:buChar char="•"/>
            </a:pPr>
            <a:r>
              <a:rPr lang="en-AU" sz="1800" dirty="0">
                <a:effectLst/>
                <a:latin typeface="Arial" panose="020B0604020202020204" pitchFamily="34" charset="0"/>
                <a:ea typeface="Times New Roman" panose="02020603050405020304" pitchFamily="18" charset="0"/>
              </a:rPr>
              <a:t>Testable framework for detecting larvae in field deployments</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lvl="1" algn="just">
              <a:tabLst>
                <a:tab pos="457200" algn="l"/>
              </a:tabLst>
            </a:pPr>
            <a:endParaRPr lang="en-AU" dirty="0">
              <a:effectLst/>
              <a:latin typeface="Arial" panose="020B0604020202020204" pitchFamily="34" charset="0"/>
              <a:ea typeface="Times New Roman" panose="02020603050405020304" pitchFamily="18" charset="0"/>
            </a:endParaRPr>
          </a:p>
        </p:txBody>
      </p:sp>
    </p:spTree>
    <p:custDataLst>
      <p:tags r:id="rId1"/>
    </p:custDataLst>
    <p:extLst>
      <p:ext uri="{BB962C8B-B14F-4D97-AF65-F5344CB8AC3E}">
        <p14:creationId xmlns:p14="http://schemas.microsoft.com/office/powerpoint/2010/main" val="3369102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the world&#10;&#10;Description automatically generated">
            <a:extLst>
              <a:ext uri="{FF2B5EF4-FFF2-40B4-BE49-F238E27FC236}">
                <a16:creationId xmlns:a16="http://schemas.microsoft.com/office/drawing/2014/main" id="{1FB6F264-E56D-A3AE-9F39-AAC871302F5B}"/>
              </a:ext>
            </a:extLst>
          </p:cNvPr>
          <p:cNvPicPr>
            <a:picLocks noChangeAspect="1"/>
          </p:cNvPicPr>
          <p:nvPr/>
        </p:nvPicPr>
        <p:blipFill rotWithShape="1">
          <a:blip r:embed="rId4"/>
          <a:srcRect b="1845"/>
          <a:stretch/>
        </p:blipFill>
        <p:spPr>
          <a:xfrm>
            <a:off x="6515401" y="1579924"/>
            <a:ext cx="5260073" cy="5163034"/>
          </a:xfrm>
          <a:prstGeom prst="rect">
            <a:avLst/>
          </a:prstGeom>
        </p:spPr>
      </p:pic>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 – next steps</a:t>
            </a:r>
            <a:endParaRPr lang="en-AU" sz="1800" kern="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TextBox 7">
            <a:extLst>
              <a:ext uri="{FF2B5EF4-FFF2-40B4-BE49-F238E27FC236}">
                <a16:creationId xmlns:a16="http://schemas.microsoft.com/office/drawing/2014/main" id="{996A8859-0790-1C15-ADCC-99CD8BB5791A}"/>
              </a:ext>
            </a:extLst>
          </p:cNvPr>
          <p:cNvSpPr txBox="1"/>
          <p:nvPr/>
        </p:nvSpPr>
        <p:spPr>
          <a:xfrm>
            <a:off x="416526" y="919908"/>
            <a:ext cx="11358948" cy="1477328"/>
          </a:xfrm>
          <a:prstGeom prst="rect">
            <a:avLst/>
          </a:prstGeom>
          <a:noFill/>
        </p:spPr>
        <p:txBody>
          <a:bodyPr wrap="square">
            <a:spAutoFit/>
          </a:bodyPr>
          <a:lstStyle/>
          <a:p>
            <a:pPr marL="285750" indent="-285750" algn="just">
              <a:buFont typeface="Arial" panose="020B0604020202020204" pitchFamily="34" charset="0"/>
              <a:buChar char="•"/>
            </a:pPr>
            <a:r>
              <a:rPr lang="en-AU" sz="1800" dirty="0">
                <a:effectLst/>
                <a:latin typeface="Arial" panose="020B0604020202020204" pitchFamily="34" charset="0"/>
                <a:ea typeface="Times New Roman" panose="02020603050405020304" pitchFamily="18" charset="0"/>
              </a:rPr>
              <a:t>Testable framework for detecting larvae in field deployments</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Simulating large-scale releases (100+ million larvae)</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800100" lvl="1" indent="-342900" algn="just">
              <a:buFont typeface="Arial" panose="020B0604020202020204" pitchFamily="34" charset="0"/>
              <a:buChar char="•"/>
              <a:tabLst>
                <a:tab pos="457200" algn="l"/>
              </a:tabLst>
            </a:pPr>
            <a:endParaRPr lang="en-AU" dirty="0">
              <a:effectLst/>
              <a:latin typeface="Arial" panose="020B0604020202020204" pitchFamily="34" charset="0"/>
              <a:ea typeface="Times New Roman" panose="02020603050405020304" pitchFamily="18" charset="0"/>
            </a:endParaRPr>
          </a:p>
        </p:txBody>
      </p:sp>
    </p:spTree>
    <p:custDataLst>
      <p:tags r:id="rId1"/>
    </p:custDataLst>
    <p:extLst>
      <p:ext uri="{BB962C8B-B14F-4D97-AF65-F5344CB8AC3E}">
        <p14:creationId xmlns:p14="http://schemas.microsoft.com/office/powerpoint/2010/main" val="33807161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 – next steps</a:t>
            </a:r>
            <a:endParaRPr lang="en-AU" sz="1800" kern="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TextBox 7">
            <a:extLst>
              <a:ext uri="{FF2B5EF4-FFF2-40B4-BE49-F238E27FC236}">
                <a16:creationId xmlns:a16="http://schemas.microsoft.com/office/drawing/2014/main" id="{996A8859-0790-1C15-ADCC-99CD8BB5791A}"/>
              </a:ext>
            </a:extLst>
          </p:cNvPr>
          <p:cNvSpPr txBox="1"/>
          <p:nvPr/>
        </p:nvSpPr>
        <p:spPr>
          <a:xfrm>
            <a:off x="416526" y="919908"/>
            <a:ext cx="11358948" cy="2862322"/>
          </a:xfrm>
          <a:prstGeom prst="rect">
            <a:avLst/>
          </a:prstGeom>
          <a:noFill/>
        </p:spPr>
        <p:txBody>
          <a:bodyPr wrap="square">
            <a:spAutoFit/>
          </a:bodyPr>
          <a:lstStyle/>
          <a:p>
            <a:pPr marL="285750" indent="-285750" algn="just">
              <a:buFont typeface="Arial" panose="020B0604020202020204" pitchFamily="34" charset="0"/>
              <a:buChar char="•"/>
            </a:pPr>
            <a:r>
              <a:rPr lang="en-AU" sz="1800" dirty="0">
                <a:effectLst/>
                <a:latin typeface="Arial" panose="020B0604020202020204" pitchFamily="34" charset="0"/>
                <a:ea typeface="Times New Roman" panose="02020603050405020304" pitchFamily="18" charset="0"/>
              </a:rPr>
              <a:t>Testable framework for detecting larvae in field deployments</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Simulating large-scale releases (100+ million larvae)</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Optimising outcomes</a:t>
            </a: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Time-delayed releases</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800100" lvl="1" indent="-342900" algn="just">
              <a:buFont typeface="Arial" panose="020B0604020202020204" pitchFamily="34" charset="0"/>
              <a:buChar char="•"/>
              <a:tabLst>
                <a:tab pos="457200" algn="l"/>
              </a:tabLst>
            </a:pPr>
            <a:endParaRPr lang="en-AU" dirty="0">
              <a:effectLst/>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A4EFE847-192C-06FF-6CEB-A36D84B9A9B2}"/>
              </a:ext>
            </a:extLst>
          </p:cNvPr>
          <p:cNvPicPr>
            <a:picLocks noChangeAspect="1"/>
          </p:cNvPicPr>
          <p:nvPr/>
        </p:nvPicPr>
        <p:blipFill>
          <a:blip r:embed="rId4"/>
          <a:stretch>
            <a:fillRect/>
          </a:stretch>
        </p:blipFill>
        <p:spPr>
          <a:xfrm>
            <a:off x="5357813" y="2088810"/>
            <a:ext cx="6731986" cy="4487991"/>
          </a:xfrm>
          <a:prstGeom prst="rect">
            <a:avLst/>
          </a:prstGeom>
        </p:spPr>
      </p:pic>
    </p:spTree>
    <p:custDataLst>
      <p:tags r:id="rId1"/>
    </p:custDataLst>
    <p:extLst>
      <p:ext uri="{BB962C8B-B14F-4D97-AF65-F5344CB8AC3E}">
        <p14:creationId xmlns:p14="http://schemas.microsoft.com/office/powerpoint/2010/main" val="4873579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 – next steps</a:t>
            </a:r>
            <a:endParaRPr lang="en-AU" sz="1800" kern="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TextBox 7">
            <a:extLst>
              <a:ext uri="{FF2B5EF4-FFF2-40B4-BE49-F238E27FC236}">
                <a16:creationId xmlns:a16="http://schemas.microsoft.com/office/drawing/2014/main" id="{996A8859-0790-1C15-ADCC-99CD8BB5791A}"/>
              </a:ext>
            </a:extLst>
          </p:cNvPr>
          <p:cNvSpPr txBox="1"/>
          <p:nvPr/>
        </p:nvSpPr>
        <p:spPr>
          <a:xfrm>
            <a:off x="416526" y="919908"/>
            <a:ext cx="11358948" cy="3139321"/>
          </a:xfrm>
          <a:prstGeom prst="rect">
            <a:avLst/>
          </a:prstGeom>
          <a:noFill/>
        </p:spPr>
        <p:txBody>
          <a:bodyPr wrap="square">
            <a:spAutoFit/>
          </a:bodyPr>
          <a:lstStyle/>
          <a:p>
            <a:pPr marL="285750" indent="-285750" algn="just">
              <a:buFont typeface="Arial" panose="020B0604020202020204" pitchFamily="34" charset="0"/>
              <a:buChar char="•"/>
            </a:pPr>
            <a:r>
              <a:rPr lang="en-AU" sz="1800" dirty="0">
                <a:effectLst/>
                <a:latin typeface="Arial" panose="020B0604020202020204" pitchFamily="34" charset="0"/>
                <a:ea typeface="Times New Roman" panose="02020603050405020304" pitchFamily="18" charset="0"/>
              </a:rPr>
              <a:t>Testable framework for detecting larvae in field deployments</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Simulating large-scale releases (100+ million larvae)</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Optimising outcomes</a:t>
            </a: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Time-delayed releases</a:t>
            </a: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Enhanced larval competency</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800100" lvl="1" indent="-342900" algn="just">
              <a:buFont typeface="Arial" panose="020B0604020202020204" pitchFamily="34" charset="0"/>
              <a:buChar char="•"/>
              <a:tabLst>
                <a:tab pos="457200" algn="l"/>
              </a:tabLst>
            </a:pPr>
            <a:endParaRPr lang="en-AU" dirty="0">
              <a:effectLst/>
              <a:latin typeface="Arial" panose="020B0604020202020204" pitchFamily="34" charset="0"/>
              <a:ea typeface="Times New Roman" panose="02020603050405020304" pitchFamily="18" charset="0"/>
            </a:endParaRPr>
          </a:p>
        </p:txBody>
      </p:sp>
      <p:pic>
        <p:nvPicPr>
          <p:cNvPr id="2" name="Picture 1">
            <a:extLst>
              <a:ext uri="{FF2B5EF4-FFF2-40B4-BE49-F238E27FC236}">
                <a16:creationId xmlns:a16="http://schemas.microsoft.com/office/drawing/2014/main" id="{7077CAB5-1C6B-9A35-D659-0A864B4A90BB}"/>
              </a:ext>
            </a:extLst>
          </p:cNvPr>
          <p:cNvPicPr>
            <a:picLocks noChangeAspect="1"/>
          </p:cNvPicPr>
          <p:nvPr/>
        </p:nvPicPr>
        <p:blipFill>
          <a:blip r:embed="rId4"/>
          <a:srcRect/>
          <a:stretch/>
        </p:blipFill>
        <p:spPr>
          <a:xfrm>
            <a:off x="4757738" y="2981261"/>
            <a:ext cx="7246336" cy="3623168"/>
          </a:xfrm>
          <a:prstGeom prst="rect">
            <a:avLst/>
          </a:prstGeom>
        </p:spPr>
      </p:pic>
    </p:spTree>
    <p:custDataLst>
      <p:tags r:id="rId1"/>
    </p:custDataLst>
    <p:extLst>
      <p:ext uri="{BB962C8B-B14F-4D97-AF65-F5344CB8AC3E}">
        <p14:creationId xmlns:p14="http://schemas.microsoft.com/office/powerpoint/2010/main" val="3260539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 – next steps</a:t>
            </a:r>
            <a:endParaRPr lang="en-AU" sz="1800" kern="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TextBox 7">
            <a:extLst>
              <a:ext uri="{FF2B5EF4-FFF2-40B4-BE49-F238E27FC236}">
                <a16:creationId xmlns:a16="http://schemas.microsoft.com/office/drawing/2014/main" id="{996A8859-0790-1C15-ADCC-99CD8BB5791A}"/>
              </a:ext>
            </a:extLst>
          </p:cNvPr>
          <p:cNvSpPr txBox="1"/>
          <p:nvPr/>
        </p:nvSpPr>
        <p:spPr>
          <a:xfrm>
            <a:off x="416526" y="919908"/>
            <a:ext cx="11358948" cy="5078313"/>
          </a:xfrm>
          <a:prstGeom prst="rect">
            <a:avLst/>
          </a:prstGeom>
          <a:noFill/>
        </p:spPr>
        <p:txBody>
          <a:bodyPr wrap="square">
            <a:spAutoFit/>
          </a:bodyPr>
          <a:lstStyle/>
          <a:p>
            <a:pPr marL="285750" indent="-285750" algn="just">
              <a:buFont typeface="Arial" panose="020B0604020202020204" pitchFamily="34" charset="0"/>
              <a:buChar char="•"/>
            </a:pPr>
            <a:r>
              <a:rPr lang="en-AU" sz="1800" dirty="0">
                <a:effectLst/>
                <a:latin typeface="Arial" panose="020B0604020202020204" pitchFamily="34" charset="0"/>
                <a:ea typeface="Times New Roman" panose="02020603050405020304" pitchFamily="18" charset="0"/>
              </a:rPr>
              <a:t>Testable framework for detecting larvae in field deployments</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Simulating large-scale releases (100+ million larvae)</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Optimising outcomes</a:t>
            </a: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Time-delayed releases</a:t>
            </a: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Enhanced larval competency</a:t>
            </a:r>
          </a:p>
          <a:p>
            <a:pPr algn="just"/>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Cost-benefit / return on investment</a:t>
            </a: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Cost per larvae / settler</a:t>
            </a: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Cost per 1yr old colony</a:t>
            </a:r>
          </a:p>
          <a:p>
            <a:pPr lvl="1" algn="just"/>
            <a:endParaRPr lang="en-AU" dirty="0">
              <a:latin typeface="Arial" panose="020B0604020202020204" pitchFamily="34" charset="0"/>
              <a:ea typeface="Times New Roman" panose="02020603050405020304" pitchFamily="18" charset="0"/>
            </a:endParaRPr>
          </a:p>
          <a:p>
            <a:pPr marL="742950" lvl="1"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742950" lvl="1"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800100" lvl="1" indent="-342900" algn="just">
              <a:buFont typeface="Arial" panose="020B0604020202020204" pitchFamily="34" charset="0"/>
              <a:buChar char="•"/>
              <a:tabLst>
                <a:tab pos="457200" algn="l"/>
              </a:tabLst>
            </a:pPr>
            <a:endParaRPr lang="en-AU" dirty="0">
              <a:effectLst/>
              <a:latin typeface="Arial" panose="020B0604020202020204" pitchFamily="34" charset="0"/>
              <a:ea typeface="Times New Roman" panose="02020603050405020304" pitchFamily="18" charset="0"/>
            </a:endParaRPr>
          </a:p>
        </p:txBody>
      </p:sp>
    </p:spTree>
    <p:custDataLst>
      <p:tags r:id="rId1"/>
    </p:custDataLst>
    <p:extLst>
      <p:ext uri="{BB962C8B-B14F-4D97-AF65-F5344CB8AC3E}">
        <p14:creationId xmlns:p14="http://schemas.microsoft.com/office/powerpoint/2010/main" val="38543115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239BE4C5-923C-552C-26C6-C8C41068AB52}"/>
              </a:ext>
            </a:extLst>
          </p:cNvPr>
          <p:cNvSpPr txBox="1"/>
          <p:nvPr/>
        </p:nvSpPr>
        <p:spPr>
          <a:xfrm>
            <a:off x="169905" y="115042"/>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 – next steps</a:t>
            </a:r>
            <a:endParaRPr lang="en-AU" sz="1800" kern="0" dirty="0">
              <a:effectLst/>
              <a:latin typeface="Arial" panose="020B0604020202020204" pitchFamily="34" charset="0"/>
              <a:ea typeface="Times New Roman" panose="02020603050405020304" pitchFamily="18" charset="0"/>
              <a:cs typeface="Arial" panose="020B0604020202020204" pitchFamily="34" charset="0"/>
            </a:endParaRPr>
          </a:p>
        </p:txBody>
      </p:sp>
      <p:sp>
        <p:nvSpPr>
          <p:cNvPr id="8" name="TextBox 7">
            <a:extLst>
              <a:ext uri="{FF2B5EF4-FFF2-40B4-BE49-F238E27FC236}">
                <a16:creationId xmlns:a16="http://schemas.microsoft.com/office/drawing/2014/main" id="{996A8859-0790-1C15-ADCC-99CD8BB5791A}"/>
              </a:ext>
            </a:extLst>
          </p:cNvPr>
          <p:cNvSpPr txBox="1"/>
          <p:nvPr/>
        </p:nvSpPr>
        <p:spPr>
          <a:xfrm>
            <a:off x="416526" y="919908"/>
            <a:ext cx="11358948" cy="5355312"/>
          </a:xfrm>
          <a:prstGeom prst="rect">
            <a:avLst/>
          </a:prstGeom>
          <a:noFill/>
        </p:spPr>
        <p:txBody>
          <a:bodyPr wrap="square">
            <a:spAutoFit/>
          </a:bodyPr>
          <a:lstStyle/>
          <a:p>
            <a:pPr marL="285750" indent="-285750" algn="just">
              <a:buFont typeface="Arial" panose="020B0604020202020204" pitchFamily="34" charset="0"/>
              <a:buChar char="•"/>
            </a:pPr>
            <a:r>
              <a:rPr lang="en-AU" sz="1800" dirty="0">
                <a:effectLst/>
                <a:latin typeface="Arial" panose="020B0604020202020204" pitchFamily="34" charset="0"/>
                <a:ea typeface="Times New Roman" panose="02020603050405020304" pitchFamily="18" charset="0"/>
              </a:rPr>
              <a:t>Testable framework for detecting larvae in field deployments</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Simulating large-scale releases (100+ million larvae)</a:t>
            </a: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Optimising outcomes</a:t>
            </a: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Time-delayed releases</a:t>
            </a: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Enhanced larval competency</a:t>
            </a:r>
          </a:p>
          <a:p>
            <a:pPr algn="just"/>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Cost-benefit / return on investment</a:t>
            </a: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Cost per larvae / settler</a:t>
            </a: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Cost per 1yr old colony</a:t>
            </a:r>
          </a:p>
          <a:p>
            <a:pPr lvl="1" algn="just"/>
            <a:endParaRPr lang="en-AU" dirty="0">
              <a:latin typeface="Arial" panose="020B0604020202020204" pitchFamily="34" charset="0"/>
              <a:ea typeface="Times New Roman" panose="02020603050405020304" pitchFamily="18" charset="0"/>
            </a:endParaRPr>
          </a:p>
          <a:p>
            <a:pPr marL="742950" lvl="1" indent="-285750" algn="just">
              <a:buFont typeface="Arial" panose="020B0604020202020204" pitchFamily="34" charset="0"/>
              <a:buChar char="•"/>
            </a:pPr>
            <a:r>
              <a:rPr lang="en-AU" dirty="0">
                <a:latin typeface="Arial" panose="020B0604020202020204" pitchFamily="34" charset="0"/>
                <a:ea typeface="Times New Roman" panose="02020603050405020304" pitchFamily="18" charset="0"/>
              </a:rPr>
              <a:t>Larval spillover effects</a:t>
            </a:r>
          </a:p>
          <a:p>
            <a:pPr marL="742950" lvl="1"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742950" lvl="1"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285750" indent="-285750" algn="just">
              <a:buFont typeface="Arial" panose="020B0604020202020204" pitchFamily="34" charset="0"/>
              <a:buChar char="•"/>
            </a:pPr>
            <a:endParaRPr lang="en-AU" dirty="0">
              <a:latin typeface="Arial" panose="020B0604020202020204" pitchFamily="34" charset="0"/>
              <a:ea typeface="Times New Roman" panose="02020603050405020304" pitchFamily="18" charset="0"/>
            </a:endParaRPr>
          </a:p>
          <a:p>
            <a:pPr marL="800100" lvl="1" indent="-342900" algn="just">
              <a:buFont typeface="Arial" panose="020B0604020202020204" pitchFamily="34" charset="0"/>
              <a:buChar char="•"/>
              <a:tabLst>
                <a:tab pos="457200" algn="l"/>
              </a:tabLst>
            </a:pPr>
            <a:endParaRPr lang="en-AU" dirty="0">
              <a:effectLst/>
              <a:latin typeface="Arial" panose="020B0604020202020204" pitchFamily="34" charset="0"/>
              <a:ea typeface="Times New Roman" panose="02020603050405020304" pitchFamily="18" charset="0"/>
            </a:endParaRPr>
          </a:p>
        </p:txBody>
      </p:sp>
      <p:pic>
        <p:nvPicPr>
          <p:cNvPr id="3" name="Picture 2">
            <a:extLst>
              <a:ext uri="{FF2B5EF4-FFF2-40B4-BE49-F238E27FC236}">
                <a16:creationId xmlns:a16="http://schemas.microsoft.com/office/drawing/2014/main" id="{0FC4A673-3FEC-047D-E195-604846EE9E0D}"/>
              </a:ext>
            </a:extLst>
          </p:cNvPr>
          <p:cNvPicPr>
            <a:picLocks noChangeAspect="1"/>
          </p:cNvPicPr>
          <p:nvPr/>
        </p:nvPicPr>
        <p:blipFill rotWithShape="1">
          <a:blip r:embed="rId4"/>
          <a:srcRect b="53620"/>
          <a:stretch/>
        </p:blipFill>
        <p:spPr>
          <a:xfrm>
            <a:off x="4319509" y="3704382"/>
            <a:ext cx="7698853" cy="2975594"/>
          </a:xfrm>
          <a:prstGeom prst="rect">
            <a:avLst/>
          </a:prstGeom>
        </p:spPr>
      </p:pic>
    </p:spTree>
    <p:custDataLst>
      <p:tags r:id="rId1"/>
    </p:custDataLst>
    <p:extLst>
      <p:ext uri="{BB962C8B-B14F-4D97-AF65-F5344CB8AC3E}">
        <p14:creationId xmlns:p14="http://schemas.microsoft.com/office/powerpoint/2010/main" val="8064388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659BA5B-4829-1C38-F2C0-903B71E0CDA1}"/>
              </a:ext>
            </a:extLst>
          </p:cNvPr>
          <p:cNvSpPr txBox="1"/>
          <p:nvPr/>
        </p:nvSpPr>
        <p:spPr>
          <a:xfrm>
            <a:off x="5278469" y="264991"/>
            <a:ext cx="6195848" cy="1446550"/>
          </a:xfrm>
          <a:prstGeom prst="rect">
            <a:avLst/>
          </a:prstGeom>
          <a:noFill/>
        </p:spPr>
        <p:txBody>
          <a:bodyPr wrap="square">
            <a:spAutoFit/>
          </a:bodyPr>
          <a:lstStyle/>
          <a:p>
            <a:pPr algn="just"/>
            <a:r>
              <a:rPr lang="en-AU" sz="2400" dirty="0">
                <a:solidFill>
                  <a:srgbClr val="0070C0"/>
                </a:solidFill>
                <a:effectLst/>
                <a:latin typeface="Arial" panose="020B0604020202020204" pitchFamily="34" charset="0"/>
                <a:ea typeface="Times New Roman" panose="02020603050405020304" pitchFamily="18" charset="0"/>
              </a:rPr>
              <a:t>Larval reseeding</a:t>
            </a:r>
          </a:p>
          <a:p>
            <a:pPr algn="just"/>
            <a:endParaRPr lang="en-AU" sz="2400" dirty="0">
              <a:solidFill>
                <a:srgbClr val="0070C0"/>
              </a:solidFill>
              <a:latin typeface="Arial" panose="020B0604020202020204" pitchFamily="34" charset="0"/>
              <a:ea typeface="Times New Roman" panose="02020603050405020304" pitchFamily="18" charset="0"/>
            </a:endParaRPr>
          </a:p>
          <a:p>
            <a:pPr marL="342900" indent="-342900" algn="just">
              <a:buAutoNum type="arabicParenR"/>
            </a:pPr>
            <a:r>
              <a:rPr lang="en-AU" sz="2000" dirty="0">
                <a:solidFill>
                  <a:srgbClr val="0070C0"/>
                </a:solidFill>
                <a:effectLst/>
                <a:latin typeface="Arial" panose="020B0604020202020204" pitchFamily="34" charset="0"/>
                <a:ea typeface="Times New Roman" panose="02020603050405020304" pitchFamily="18" charset="0"/>
              </a:rPr>
              <a:t>Where do larvae disperse?</a:t>
            </a:r>
          </a:p>
          <a:p>
            <a:pPr lvl="1" algn="just"/>
            <a:endParaRPr lang="en-AU" sz="2000" dirty="0">
              <a:solidFill>
                <a:srgbClr val="0070C0"/>
              </a:solidFill>
              <a:effectLst/>
              <a:latin typeface="Arial" panose="020B0604020202020204" pitchFamily="34" charset="0"/>
              <a:ea typeface="Times New Roman" panose="02020603050405020304" pitchFamily="18" charset="0"/>
            </a:endParaRPr>
          </a:p>
        </p:txBody>
      </p:sp>
      <p:pic>
        <p:nvPicPr>
          <p:cNvPr id="3" name="Picture 2" descr="A picture containing text, screenshot, display&#10;&#10;Description automatically generated">
            <a:extLst>
              <a:ext uri="{FF2B5EF4-FFF2-40B4-BE49-F238E27FC236}">
                <a16:creationId xmlns:a16="http://schemas.microsoft.com/office/drawing/2014/main" id="{B33DF0C3-BE86-23CD-1CB0-767B3A41F01F}"/>
              </a:ext>
            </a:extLst>
          </p:cNvPr>
          <p:cNvPicPr>
            <a:picLocks noChangeAspect="1"/>
          </p:cNvPicPr>
          <p:nvPr/>
        </p:nvPicPr>
        <p:blipFill>
          <a:blip r:embed="rId4"/>
          <a:stretch>
            <a:fillRect/>
          </a:stretch>
        </p:blipFill>
        <p:spPr>
          <a:xfrm>
            <a:off x="52938" y="137832"/>
            <a:ext cx="5051527" cy="5314950"/>
          </a:xfrm>
          <a:prstGeom prst="rect">
            <a:avLst/>
          </a:prstGeom>
        </p:spPr>
      </p:pic>
      <p:pic>
        <p:nvPicPr>
          <p:cNvPr id="4" name="Picture 3" descr="A graph of different numbers&#10;&#10;Description automatically generated with medium confidence">
            <a:extLst>
              <a:ext uri="{FF2B5EF4-FFF2-40B4-BE49-F238E27FC236}">
                <a16:creationId xmlns:a16="http://schemas.microsoft.com/office/drawing/2014/main" id="{023C7FF6-563D-9DA8-3533-2D736178CF69}"/>
              </a:ext>
            </a:extLst>
          </p:cNvPr>
          <p:cNvPicPr>
            <a:picLocks noChangeAspect="1"/>
          </p:cNvPicPr>
          <p:nvPr/>
        </p:nvPicPr>
        <p:blipFill rotWithShape="1">
          <a:blip r:embed="rId5"/>
          <a:srcRect b="1730"/>
          <a:stretch/>
        </p:blipFill>
        <p:spPr>
          <a:xfrm>
            <a:off x="5403717" y="2151062"/>
            <a:ext cx="6070600" cy="3606801"/>
          </a:xfrm>
          <a:prstGeom prst="rect">
            <a:avLst/>
          </a:prstGeom>
        </p:spPr>
      </p:pic>
    </p:spTree>
    <p:custDataLst>
      <p:tags r:id="rId1"/>
    </p:custDataLst>
    <p:extLst>
      <p:ext uri="{BB962C8B-B14F-4D97-AF65-F5344CB8AC3E}">
        <p14:creationId xmlns:p14="http://schemas.microsoft.com/office/powerpoint/2010/main" val="32800026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659BA5B-4829-1C38-F2C0-903B71E0CDA1}"/>
              </a:ext>
            </a:extLst>
          </p:cNvPr>
          <p:cNvSpPr txBox="1"/>
          <p:nvPr/>
        </p:nvSpPr>
        <p:spPr>
          <a:xfrm>
            <a:off x="5278469" y="264991"/>
            <a:ext cx="6195848" cy="1077218"/>
          </a:xfrm>
          <a:prstGeom prst="rect">
            <a:avLst/>
          </a:prstGeom>
          <a:noFill/>
        </p:spPr>
        <p:txBody>
          <a:bodyPr wrap="square">
            <a:spAutoFit/>
          </a:bodyPr>
          <a:lstStyle/>
          <a:p>
            <a:pPr algn="just"/>
            <a:r>
              <a:rPr lang="en-AU" sz="2400" dirty="0">
                <a:solidFill>
                  <a:schemeClr val="accent2"/>
                </a:solidFill>
                <a:effectLst/>
                <a:latin typeface="Arial" panose="020B0604020202020204" pitchFamily="34" charset="0"/>
                <a:ea typeface="Times New Roman" panose="02020603050405020304" pitchFamily="18" charset="0"/>
              </a:rPr>
              <a:t>Larval reseeding</a:t>
            </a:r>
          </a:p>
          <a:p>
            <a:pPr algn="just"/>
            <a:endParaRPr lang="en-AU" sz="2000" dirty="0">
              <a:solidFill>
                <a:schemeClr val="accent2"/>
              </a:solidFill>
              <a:latin typeface="Arial" panose="020B0604020202020204" pitchFamily="34" charset="0"/>
              <a:ea typeface="Times New Roman" panose="02020603050405020304" pitchFamily="18" charset="0"/>
            </a:endParaRPr>
          </a:p>
          <a:p>
            <a:pPr algn="just"/>
            <a:r>
              <a:rPr lang="en-AU" sz="2000" dirty="0">
                <a:solidFill>
                  <a:schemeClr val="accent2"/>
                </a:solidFill>
                <a:latin typeface="Arial" panose="020B0604020202020204" pitchFamily="34" charset="0"/>
                <a:ea typeface="Times New Roman" panose="02020603050405020304" pitchFamily="18" charset="0"/>
              </a:rPr>
              <a:t>2) </a:t>
            </a:r>
            <a:r>
              <a:rPr lang="en-AU" sz="2000" dirty="0">
                <a:solidFill>
                  <a:schemeClr val="accent2"/>
                </a:solidFill>
                <a:effectLst/>
                <a:latin typeface="Arial" panose="020B0604020202020204" pitchFamily="34" charset="0"/>
                <a:ea typeface="Times New Roman" panose="02020603050405020304" pitchFamily="18" charset="0"/>
              </a:rPr>
              <a:t>Where do larvae settle?</a:t>
            </a:r>
            <a:endParaRPr lang="en-AU" sz="2000" dirty="0">
              <a:solidFill>
                <a:schemeClr val="accent2"/>
              </a:solidFill>
              <a:effectLst/>
              <a:latin typeface="Times New Roman" panose="02020603050405020304" pitchFamily="18" charset="0"/>
              <a:ea typeface="Times New Roman" panose="02020603050405020304" pitchFamily="18" charset="0"/>
            </a:endParaRPr>
          </a:p>
        </p:txBody>
      </p:sp>
      <p:pic>
        <p:nvPicPr>
          <p:cNvPr id="3" name="Picture 2" descr="A picture containing text, screenshot, display&#10;&#10;Description automatically generated">
            <a:extLst>
              <a:ext uri="{FF2B5EF4-FFF2-40B4-BE49-F238E27FC236}">
                <a16:creationId xmlns:a16="http://schemas.microsoft.com/office/drawing/2014/main" id="{B33DF0C3-BE86-23CD-1CB0-767B3A41F01F}"/>
              </a:ext>
            </a:extLst>
          </p:cNvPr>
          <p:cNvPicPr>
            <a:picLocks noChangeAspect="1"/>
          </p:cNvPicPr>
          <p:nvPr/>
        </p:nvPicPr>
        <p:blipFill>
          <a:blip r:embed="rId4"/>
          <a:stretch>
            <a:fillRect/>
          </a:stretch>
        </p:blipFill>
        <p:spPr>
          <a:xfrm>
            <a:off x="52938" y="137832"/>
            <a:ext cx="5051527" cy="5314950"/>
          </a:xfrm>
          <a:prstGeom prst="rect">
            <a:avLst/>
          </a:prstGeom>
        </p:spPr>
      </p:pic>
    </p:spTree>
    <p:custDataLst>
      <p:tags r:id="rId1"/>
    </p:custDataLst>
    <p:extLst>
      <p:ext uri="{BB962C8B-B14F-4D97-AF65-F5344CB8AC3E}">
        <p14:creationId xmlns:p14="http://schemas.microsoft.com/office/powerpoint/2010/main" val="3014700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659BA5B-4829-1C38-F2C0-903B71E0CDA1}"/>
              </a:ext>
            </a:extLst>
          </p:cNvPr>
          <p:cNvSpPr txBox="1"/>
          <p:nvPr/>
        </p:nvSpPr>
        <p:spPr>
          <a:xfrm>
            <a:off x="5278469" y="264991"/>
            <a:ext cx="6195848" cy="1077218"/>
          </a:xfrm>
          <a:prstGeom prst="rect">
            <a:avLst/>
          </a:prstGeom>
          <a:noFill/>
        </p:spPr>
        <p:txBody>
          <a:bodyPr wrap="square">
            <a:spAutoFit/>
          </a:bodyPr>
          <a:lstStyle/>
          <a:p>
            <a:pPr algn="just"/>
            <a:r>
              <a:rPr lang="en-AU" sz="2400" dirty="0">
                <a:solidFill>
                  <a:schemeClr val="accent2"/>
                </a:solidFill>
                <a:effectLst/>
                <a:latin typeface="Arial" panose="020B0604020202020204" pitchFamily="34" charset="0"/>
                <a:ea typeface="Times New Roman" panose="02020603050405020304" pitchFamily="18" charset="0"/>
              </a:rPr>
              <a:t>Larval reseeding</a:t>
            </a:r>
          </a:p>
          <a:p>
            <a:pPr algn="just"/>
            <a:endParaRPr lang="en-AU" sz="2000" dirty="0">
              <a:solidFill>
                <a:schemeClr val="accent2"/>
              </a:solidFill>
              <a:latin typeface="Arial" panose="020B0604020202020204" pitchFamily="34" charset="0"/>
              <a:ea typeface="Times New Roman" panose="02020603050405020304" pitchFamily="18" charset="0"/>
            </a:endParaRPr>
          </a:p>
          <a:p>
            <a:pPr algn="just"/>
            <a:r>
              <a:rPr lang="en-AU" sz="2000" dirty="0">
                <a:solidFill>
                  <a:schemeClr val="accent2"/>
                </a:solidFill>
                <a:latin typeface="Arial" panose="020B0604020202020204" pitchFamily="34" charset="0"/>
                <a:ea typeface="Times New Roman" panose="02020603050405020304" pitchFamily="18" charset="0"/>
              </a:rPr>
              <a:t>2) </a:t>
            </a:r>
            <a:r>
              <a:rPr lang="en-AU" sz="2000" dirty="0">
                <a:solidFill>
                  <a:schemeClr val="accent2"/>
                </a:solidFill>
                <a:effectLst/>
                <a:latin typeface="Arial" panose="020B0604020202020204" pitchFamily="34" charset="0"/>
                <a:ea typeface="Times New Roman" panose="02020603050405020304" pitchFamily="18" charset="0"/>
              </a:rPr>
              <a:t>Where do larvae settle?</a:t>
            </a:r>
            <a:endParaRPr lang="en-AU" sz="2000" dirty="0">
              <a:solidFill>
                <a:schemeClr val="accent2"/>
              </a:solidFill>
              <a:effectLst/>
              <a:latin typeface="Times New Roman" panose="02020603050405020304" pitchFamily="18" charset="0"/>
              <a:ea typeface="Times New Roman" panose="02020603050405020304" pitchFamily="18" charset="0"/>
            </a:endParaRPr>
          </a:p>
        </p:txBody>
      </p:sp>
      <p:pic>
        <p:nvPicPr>
          <p:cNvPr id="1026" name="Picture 2">
            <a:extLst>
              <a:ext uri="{FF2B5EF4-FFF2-40B4-BE49-F238E27FC236}">
                <a16:creationId xmlns:a16="http://schemas.microsoft.com/office/drawing/2014/main" id="{92DCC389-13E2-4FF6-E9A4-369D2477FF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968" t="4328" r="58079" b="2051"/>
          <a:stretch/>
        </p:blipFill>
        <p:spPr bwMode="auto">
          <a:xfrm>
            <a:off x="124375" y="198248"/>
            <a:ext cx="4961975" cy="65362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2419038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659BA5B-4829-1C38-F2C0-903B71E0CDA1}"/>
              </a:ext>
            </a:extLst>
          </p:cNvPr>
          <p:cNvSpPr txBox="1"/>
          <p:nvPr/>
        </p:nvSpPr>
        <p:spPr>
          <a:xfrm>
            <a:off x="5278469" y="264991"/>
            <a:ext cx="6195848" cy="1077218"/>
          </a:xfrm>
          <a:prstGeom prst="rect">
            <a:avLst/>
          </a:prstGeom>
          <a:noFill/>
        </p:spPr>
        <p:txBody>
          <a:bodyPr wrap="square">
            <a:spAutoFit/>
          </a:bodyPr>
          <a:lstStyle/>
          <a:p>
            <a:pPr algn="just"/>
            <a:r>
              <a:rPr lang="en-AU" sz="2400" dirty="0">
                <a:solidFill>
                  <a:schemeClr val="accent2"/>
                </a:solidFill>
                <a:effectLst/>
                <a:latin typeface="Arial" panose="020B0604020202020204" pitchFamily="34" charset="0"/>
                <a:ea typeface="Times New Roman" panose="02020603050405020304" pitchFamily="18" charset="0"/>
              </a:rPr>
              <a:t>Larval reseeding</a:t>
            </a:r>
          </a:p>
          <a:p>
            <a:pPr algn="just"/>
            <a:endParaRPr lang="en-AU" sz="2000" dirty="0">
              <a:solidFill>
                <a:schemeClr val="accent2"/>
              </a:solidFill>
              <a:latin typeface="Arial" panose="020B0604020202020204" pitchFamily="34" charset="0"/>
              <a:ea typeface="Times New Roman" panose="02020603050405020304" pitchFamily="18" charset="0"/>
            </a:endParaRPr>
          </a:p>
          <a:p>
            <a:pPr algn="just"/>
            <a:r>
              <a:rPr lang="en-AU" sz="2000" dirty="0">
                <a:solidFill>
                  <a:schemeClr val="accent2"/>
                </a:solidFill>
                <a:latin typeface="Arial" panose="020B0604020202020204" pitchFamily="34" charset="0"/>
                <a:ea typeface="Times New Roman" panose="02020603050405020304" pitchFamily="18" charset="0"/>
              </a:rPr>
              <a:t>2) </a:t>
            </a:r>
            <a:r>
              <a:rPr lang="en-AU" sz="2000" dirty="0">
                <a:solidFill>
                  <a:schemeClr val="accent2"/>
                </a:solidFill>
                <a:effectLst/>
                <a:latin typeface="Arial" panose="020B0604020202020204" pitchFamily="34" charset="0"/>
                <a:ea typeface="Times New Roman" panose="02020603050405020304" pitchFamily="18" charset="0"/>
              </a:rPr>
              <a:t>Where do larvae settle?</a:t>
            </a:r>
            <a:endParaRPr lang="en-AU" sz="2000" dirty="0">
              <a:solidFill>
                <a:schemeClr val="accent2"/>
              </a:solidFill>
              <a:effectLst/>
              <a:latin typeface="Times New Roman" panose="02020603050405020304" pitchFamily="18" charset="0"/>
              <a:ea typeface="Times New Roman" panose="02020603050405020304" pitchFamily="18" charset="0"/>
            </a:endParaRPr>
          </a:p>
        </p:txBody>
      </p:sp>
      <p:pic>
        <p:nvPicPr>
          <p:cNvPr id="3" name="Picture 2" descr="A picture containing text, screenshot, display&#10;&#10;Description automatically generated">
            <a:extLst>
              <a:ext uri="{FF2B5EF4-FFF2-40B4-BE49-F238E27FC236}">
                <a16:creationId xmlns:a16="http://schemas.microsoft.com/office/drawing/2014/main" id="{B33DF0C3-BE86-23CD-1CB0-767B3A41F01F}"/>
              </a:ext>
            </a:extLst>
          </p:cNvPr>
          <p:cNvPicPr>
            <a:picLocks noChangeAspect="1"/>
          </p:cNvPicPr>
          <p:nvPr/>
        </p:nvPicPr>
        <p:blipFill>
          <a:blip r:embed="rId4"/>
          <a:stretch>
            <a:fillRect/>
          </a:stretch>
        </p:blipFill>
        <p:spPr>
          <a:xfrm>
            <a:off x="52938" y="137832"/>
            <a:ext cx="5051527" cy="5314950"/>
          </a:xfrm>
          <a:prstGeom prst="rect">
            <a:avLst/>
          </a:prstGeom>
        </p:spPr>
      </p:pic>
      <p:pic>
        <p:nvPicPr>
          <p:cNvPr id="5122" name="Picture 2">
            <a:extLst>
              <a:ext uri="{FF2B5EF4-FFF2-40B4-BE49-F238E27FC236}">
                <a16:creationId xmlns:a16="http://schemas.microsoft.com/office/drawing/2014/main" id="{71DED0EC-ECE1-5AC0-FA9B-81FCBE04DF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3789" y="1584650"/>
            <a:ext cx="6199007" cy="442786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83E4EFDA-CB16-2B9C-B85C-EFA4C205BE4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968" t="4328" r="58079" b="2051"/>
          <a:stretch/>
        </p:blipFill>
        <p:spPr bwMode="auto">
          <a:xfrm>
            <a:off x="124375" y="198248"/>
            <a:ext cx="4961975" cy="653620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40179679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9659BA5B-4829-1C38-F2C0-903B71E0CDA1}"/>
              </a:ext>
            </a:extLst>
          </p:cNvPr>
          <p:cNvSpPr txBox="1"/>
          <p:nvPr/>
        </p:nvSpPr>
        <p:spPr>
          <a:xfrm>
            <a:off x="5278469" y="264991"/>
            <a:ext cx="6195848" cy="1077218"/>
          </a:xfrm>
          <a:prstGeom prst="rect">
            <a:avLst/>
          </a:prstGeom>
          <a:noFill/>
        </p:spPr>
        <p:txBody>
          <a:bodyPr wrap="square">
            <a:spAutoFit/>
          </a:bodyPr>
          <a:lstStyle/>
          <a:p>
            <a:pPr algn="just"/>
            <a:r>
              <a:rPr lang="en-AU" sz="2400" dirty="0">
                <a:solidFill>
                  <a:schemeClr val="accent2"/>
                </a:solidFill>
                <a:latin typeface="Arial" panose="020B0604020202020204" pitchFamily="34" charset="0"/>
                <a:ea typeface="Times New Roman" panose="02020603050405020304" pitchFamily="18" charset="0"/>
              </a:rPr>
              <a:t>Larval reseeding</a:t>
            </a:r>
          </a:p>
          <a:p>
            <a:pPr algn="just"/>
            <a:endParaRPr lang="en-AU" sz="2000" dirty="0">
              <a:solidFill>
                <a:schemeClr val="accent2"/>
              </a:solidFill>
              <a:latin typeface="Arial" panose="020B0604020202020204" pitchFamily="34" charset="0"/>
              <a:ea typeface="Times New Roman" panose="02020603050405020304" pitchFamily="18" charset="0"/>
            </a:endParaRPr>
          </a:p>
          <a:p>
            <a:pPr algn="just"/>
            <a:r>
              <a:rPr lang="en-AU" sz="2000" dirty="0">
                <a:solidFill>
                  <a:schemeClr val="accent2"/>
                </a:solidFill>
                <a:latin typeface="Arial" panose="020B0604020202020204" pitchFamily="34" charset="0"/>
                <a:ea typeface="Times New Roman" panose="02020603050405020304" pitchFamily="18" charset="0"/>
              </a:rPr>
              <a:t>2) Where do larvae settle?</a:t>
            </a:r>
            <a:endParaRPr lang="en-AU" sz="2000" dirty="0">
              <a:solidFill>
                <a:schemeClr val="accent2"/>
              </a:solidFill>
              <a:latin typeface="Times New Roman" panose="02020603050405020304" pitchFamily="18" charset="0"/>
              <a:ea typeface="Times New Roman" panose="02020603050405020304" pitchFamily="18" charset="0"/>
            </a:endParaRPr>
          </a:p>
        </p:txBody>
      </p:sp>
      <p:sp>
        <p:nvSpPr>
          <p:cNvPr id="18" name="TextBox 17">
            <a:extLst>
              <a:ext uri="{FF2B5EF4-FFF2-40B4-BE49-F238E27FC236}">
                <a16:creationId xmlns:a16="http://schemas.microsoft.com/office/drawing/2014/main" id="{6026FA15-F4E9-E836-8B21-FEDA2AEBB317}"/>
              </a:ext>
            </a:extLst>
          </p:cNvPr>
          <p:cNvSpPr txBox="1"/>
          <p:nvPr/>
        </p:nvSpPr>
        <p:spPr>
          <a:xfrm>
            <a:off x="5255648" y="1779614"/>
            <a:ext cx="6408706" cy="2431435"/>
          </a:xfrm>
          <a:prstGeom prst="rect">
            <a:avLst/>
          </a:prstGeom>
          <a:noFill/>
        </p:spPr>
        <p:txBody>
          <a:bodyPr wrap="square">
            <a:spAutoFit/>
          </a:bodyPr>
          <a:lstStyle/>
          <a:p>
            <a:r>
              <a:rPr lang="en-AU" sz="24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4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a:t>
            </a:r>
            <a:r>
              <a:rPr lang="en-AU" sz="2400" kern="0" dirty="0">
                <a:effectLst/>
                <a:latin typeface="Arial" panose="020B0604020202020204" pitchFamily="34" charset="0"/>
                <a:ea typeface="Times New Roman" panose="02020603050405020304" pitchFamily="18" charset="0"/>
                <a:cs typeface="Arial" panose="020B0604020202020204" pitchFamily="34" charset="0"/>
              </a:rPr>
              <a:t> a </a:t>
            </a:r>
            <a:r>
              <a:rPr lang="en-AU" sz="2400" kern="0" dirty="0">
                <a:effectLst/>
                <a:latin typeface="Arial" panose="020B0604020202020204" pitchFamily="34" charset="0"/>
                <a:ea typeface="Times New Roman" panose="02020603050405020304" pitchFamily="18" charset="0"/>
              </a:rPr>
              <a:t>model of coral larval settlement</a:t>
            </a:r>
            <a:r>
              <a:rPr lang="en-AU" sz="2400" dirty="0">
                <a:effectLst/>
              </a:rPr>
              <a:t> </a:t>
            </a:r>
            <a:endParaRPr lang="en-AU" sz="2400" kern="0" dirty="0">
              <a:effectLst/>
              <a:latin typeface="Arial" panose="020B0604020202020204" pitchFamily="34" charset="0"/>
              <a:ea typeface="Times New Roman" panose="02020603050405020304" pitchFamily="18" charset="0"/>
              <a:cs typeface="Arial" panose="020B0604020202020204" pitchFamily="34" charset="0"/>
            </a:endParaRPr>
          </a:p>
          <a:p>
            <a:endParaRPr lang="en-AU" kern="0" dirty="0">
              <a:effectLst/>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AU" kern="0" dirty="0">
                <a:latin typeface="Arial" panose="020B0604020202020204" pitchFamily="34" charset="0"/>
                <a:ea typeface="Times New Roman" panose="02020603050405020304" pitchFamily="18" charset="0"/>
              </a:rPr>
              <a:t>i</a:t>
            </a:r>
            <a:r>
              <a:rPr lang="en-AU" kern="0" dirty="0">
                <a:effectLst/>
                <a:latin typeface="Arial" panose="020B0604020202020204" pitchFamily="34" charset="0"/>
                <a:ea typeface="Times New Roman" panose="02020603050405020304" pitchFamily="18" charset="0"/>
              </a:rPr>
              <a:t>ndividual-based model (1,000 to 10,000,000 larvae)</a:t>
            </a:r>
            <a:endParaRPr lang="en-AU" kern="0" dirty="0">
              <a:latin typeface="Arial" panose="020B0604020202020204" pitchFamily="34" charset="0"/>
              <a:ea typeface="Times New Roman" panose="02020603050405020304" pitchFamily="18" charset="0"/>
              <a:cs typeface="Arial" panose="020B0604020202020204" pitchFamily="34" charset="0"/>
            </a:endParaRPr>
          </a:p>
          <a:p>
            <a:pPr marL="285750" indent="-285750">
              <a:buFont typeface="Arial" panose="020B0604020202020204" pitchFamily="34" charset="0"/>
              <a:buChar char="•"/>
            </a:pPr>
            <a:r>
              <a:rPr lang="en-AU" kern="0" dirty="0">
                <a:effectLst/>
                <a:latin typeface="Arial" panose="020B0604020202020204" pitchFamily="34" charset="0"/>
                <a:ea typeface="Times New Roman" panose="02020603050405020304" pitchFamily="18" charset="0"/>
                <a:cs typeface="Arial" panose="020B0604020202020204" pitchFamily="34" charset="0"/>
              </a:rPr>
              <a:t>spatially explicit </a:t>
            </a:r>
          </a:p>
          <a:p>
            <a:pPr marL="285750" indent="-285750">
              <a:buFont typeface="Arial" panose="020B0604020202020204" pitchFamily="34" charset="0"/>
              <a:buChar char="•"/>
            </a:pPr>
            <a:r>
              <a:rPr lang="en-AU" kern="0" dirty="0">
                <a:effectLst/>
                <a:latin typeface="Arial" panose="020B0604020202020204" pitchFamily="34" charset="0"/>
                <a:ea typeface="Times New Roman" panose="02020603050405020304" pitchFamily="18" charset="0"/>
                <a:cs typeface="Arial" panose="020B0604020202020204" pitchFamily="34" charset="0"/>
              </a:rPr>
              <a:t>probabilistic model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parameterized on experimental and field data (RRAP)</a:t>
            </a:r>
          </a:p>
          <a:p>
            <a:pPr marL="285750" indent="-285750">
              <a:buFont typeface="Arial" panose="020B0604020202020204" pitchFamily="34" charset="0"/>
              <a:buChar char="•"/>
            </a:pPr>
            <a:endParaRPr lang="en-AU" kern="0" dirty="0">
              <a:effectLst/>
              <a:latin typeface="Arial" panose="020B0604020202020204" pitchFamily="34" charset="0"/>
              <a:ea typeface="Times New Roman" panose="02020603050405020304" pitchFamily="18" charset="0"/>
              <a:cs typeface="Arial" panose="020B0604020202020204" pitchFamily="34" charset="0"/>
            </a:endParaRPr>
          </a:p>
          <a:p>
            <a:pPr marL="857250" lvl="1" indent="-400050">
              <a:buFont typeface="+mj-lt"/>
              <a:buAutoNum type="romanUcPeriod"/>
            </a:pPr>
            <a:endParaRPr lang="en-US" sz="2000" dirty="0">
              <a:latin typeface="Arial" panose="020B0604020202020204" pitchFamily="34" charset="0"/>
              <a:cs typeface="Arial" panose="020B0604020202020204" pitchFamily="34" charset="0"/>
            </a:endParaRPr>
          </a:p>
        </p:txBody>
      </p:sp>
      <p:pic>
        <p:nvPicPr>
          <p:cNvPr id="4" name="Picture 3" descr="A screenshot of a computer&#10;&#10;Description automatically generated">
            <a:extLst>
              <a:ext uri="{FF2B5EF4-FFF2-40B4-BE49-F238E27FC236}">
                <a16:creationId xmlns:a16="http://schemas.microsoft.com/office/drawing/2014/main" id="{9ACF0C65-E700-33CA-AE13-CDDA4A52E6F6}"/>
              </a:ext>
            </a:extLst>
          </p:cNvPr>
          <p:cNvPicPr>
            <a:picLocks noChangeAspect="1"/>
          </p:cNvPicPr>
          <p:nvPr/>
        </p:nvPicPr>
        <p:blipFill>
          <a:blip r:embed="rId4"/>
          <a:stretch>
            <a:fillRect/>
          </a:stretch>
        </p:blipFill>
        <p:spPr>
          <a:xfrm>
            <a:off x="314789" y="375936"/>
            <a:ext cx="4628070" cy="4581828"/>
          </a:xfrm>
          <a:prstGeom prst="rect">
            <a:avLst/>
          </a:prstGeom>
        </p:spPr>
      </p:pic>
      <p:sp>
        <p:nvSpPr>
          <p:cNvPr id="8" name="TextBox 7">
            <a:extLst>
              <a:ext uri="{FF2B5EF4-FFF2-40B4-BE49-F238E27FC236}">
                <a16:creationId xmlns:a16="http://schemas.microsoft.com/office/drawing/2014/main" id="{96C045C2-04AC-6231-A16C-4779826F4E73}"/>
              </a:ext>
            </a:extLst>
          </p:cNvPr>
          <p:cNvSpPr txBox="1"/>
          <p:nvPr/>
        </p:nvSpPr>
        <p:spPr>
          <a:xfrm>
            <a:off x="1526610" y="5404846"/>
            <a:ext cx="10560615" cy="1077218"/>
          </a:xfrm>
          <a:prstGeom prst="rect">
            <a:avLst/>
          </a:prstGeom>
          <a:noFill/>
        </p:spPr>
        <p:txBody>
          <a:bodyPr wrap="square">
            <a:spAutoFit/>
          </a:bodyPr>
          <a:lstStyle/>
          <a:p>
            <a:r>
              <a:rPr lang="en-US" sz="3200" dirty="0">
                <a:hlinkClick r:id="rId5"/>
              </a:rPr>
              <a:t>https://marine-ecologist.github.io/coralseed/index.html</a:t>
            </a:r>
            <a:endParaRPr lang="en-US" sz="3200" dirty="0"/>
          </a:p>
          <a:p>
            <a:endParaRPr lang="en-US" sz="3200" dirty="0"/>
          </a:p>
        </p:txBody>
      </p:sp>
    </p:spTree>
    <p:custDataLst>
      <p:tags r:id="rId1"/>
    </p:custDataLst>
    <p:extLst>
      <p:ext uri="{BB962C8B-B14F-4D97-AF65-F5344CB8AC3E}">
        <p14:creationId xmlns:p14="http://schemas.microsoft.com/office/powerpoint/2010/main" val="3154808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n aerial view of islands in the ocean&#10;&#10;Description automatically generated">
            <a:extLst>
              <a:ext uri="{FF2B5EF4-FFF2-40B4-BE49-F238E27FC236}">
                <a16:creationId xmlns:a16="http://schemas.microsoft.com/office/drawing/2014/main" id="{BE8E34F0-26DE-C97D-1A41-C062604E33D0}"/>
              </a:ext>
            </a:extLst>
          </p:cNvPr>
          <p:cNvPicPr>
            <a:picLocks noChangeAspect="1"/>
          </p:cNvPicPr>
          <p:nvPr/>
        </p:nvPicPr>
        <p:blipFill>
          <a:blip r:embed="rId3"/>
          <a:stretch>
            <a:fillRect/>
          </a:stretch>
        </p:blipFill>
        <p:spPr>
          <a:xfrm>
            <a:off x="-20082" y="-77725"/>
            <a:ext cx="12297426" cy="7685892"/>
          </a:xfrm>
          <a:prstGeom prst="rect">
            <a:avLst/>
          </a:prstGeom>
        </p:spPr>
      </p:pic>
      <p:grpSp>
        <p:nvGrpSpPr>
          <p:cNvPr id="3" name="Group 2">
            <a:extLst>
              <a:ext uri="{FF2B5EF4-FFF2-40B4-BE49-F238E27FC236}">
                <a16:creationId xmlns:a16="http://schemas.microsoft.com/office/drawing/2014/main" id="{4A57894E-E9CC-4C33-CBDC-9AB9847C5E48}"/>
              </a:ext>
            </a:extLst>
          </p:cNvPr>
          <p:cNvGrpSpPr/>
          <p:nvPr/>
        </p:nvGrpSpPr>
        <p:grpSpPr>
          <a:xfrm>
            <a:off x="120478" y="0"/>
            <a:ext cx="7563117" cy="518942"/>
            <a:chOff x="169905" y="707919"/>
            <a:chExt cx="7563117" cy="518942"/>
          </a:xfrm>
        </p:grpSpPr>
        <p:sp>
          <p:nvSpPr>
            <p:cNvPr id="2" name="Rectangle 1">
              <a:extLst>
                <a:ext uri="{FF2B5EF4-FFF2-40B4-BE49-F238E27FC236}">
                  <a16:creationId xmlns:a16="http://schemas.microsoft.com/office/drawing/2014/main" id="{C44205A1-01E4-DF01-A570-4D53BF8DC79E}"/>
                </a:ext>
              </a:extLst>
            </p:cNvPr>
            <p:cNvSpPr/>
            <p:nvPr/>
          </p:nvSpPr>
          <p:spPr>
            <a:xfrm>
              <a:off x="169905" y="707919"/>
              <a:ext cx="7392429" cy="518942"/>
            </a:xfrm>
            <a:prstGeom prst="rect">
              <a:avLst/>
            </a:prstGeom>
            <a:solidFill>
              <a:schemeClr val="lt1">
                <a:alpha val="28265"/>
              </a:schemeClr>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TextBox 11">
              <a:extLst>
                <a:ext uri="{FF2B5EF4-FFF2-40B4-BE49-F238E27FC236}">
                  <a16:creationId xmlns:a16="http://schemas.microsoft.com/office/drawing/2014/main" id="{239BE4C5-923C-552C-26C6-C8C41068AB52}"/>
                </a:ext>
              </a:extLst>
            </p:cNvPr>
            <p:cNvSpPr txBox="1"/>
            <p:nvPr/>
          </p:nvSpPr>
          <p:spPr>
            <a:xfrm>
              <a:off x="340593" y="767335"/>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a:t>
              </a:r>
              <a:r>
                <a:rPr lang="en-AU" sz="1800" kern="0" dirty="0">
                  <a:effectLst/>
                  <a:latin typeface="Arial" panose="020B0604020202020204" pitchFamily="34" charset="0"/>
                  <a:ea typeface="Times New Roman" panose="02020603050405020304" pitchFamily="18" charset="0"/>
                  <a:cs typeface="Arial" panose="020B0604020202020204" pitchFamily="34" charset="0"/>
                </a:rPr>
                <a:t> example from Palfrey Reef, Lizard Island, northern GBR</a:t>
              </a:r>
            </a:p>
          </p:txBody>
        </p:sp>
      </p:grpSp>
    </p:spTree>
    <p:extLst>
      <p:ext uri="{BB962C8B-B14F-4D97-AF65-F5344CB8AC3E}">
        <p14:creationId xmlns:p14="http://schemas.microsoft.com/office/powerpoint/2010/main" val="22676291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4E10C178-76DD-2FF4-C421-43920B9671A6}"/>
              </a:ext>
            </a:extLst>
          </p:cNvPr>
          <p:cNvSpPr/>
          <p:nvPr/>
        </p:nvSpPr>
        <p:spPr>
          <a:xfrm>
            <a:off x="-20082" y="-1"/>
            <a:ext cx="12212082" cy="6858001"/>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n aerial view of islands in the ocean&#10;&#10;Description automatically generated">
            <a:extLst>
              <a:ext uri="{FF2B5EF4-FFF2-40B4-BE49-F238E27FC236}">
                <a16:creationId xmlns:a16="http://schemas.microsoft.com/office/drawing/2014/main" id="{BE8E34F0-26DE-C97D-1A41-C062604E33D0}"/>
              </a:ext>
            </a:extLst>
          </p:cNvPr>
          <p:cNvPicPr>
            <a:picLocks noChangeAspect="1"/>
          </p:cNvPicPr>
          <p:nvPr/>
        </p:nvPicPr>
        <p:blipFill>
          <a:blip r:embed="rId3">
            <a:alphaModFix amt="36000"/>
          </a:blip>
          <a:stretch>
            <a:fillRect/>
          </a:stretch>
        </p:blipFill>
        <p:spPr>
          <a:xfrm>
            <a:off x="-20082" y="-77725"/>
            <a:ext cx="12297426" cy="7685892"/>
          </a:xfrm>
          <a:prstGeom prst="rect">
            <a:avLst/>
          </a:prstGeom>
        </p:spPr>
      </p:pic>
      <p:sp>
        <p:nvSpPr>
          <p:cNvPr id="12" name="TextBox 11">
            <a:extLst>
              <a:ext uri="{FF2B5EF4-FFF2-40B4-BE49-F238E27FC236}">
                <a16:creationId xmlns:a16="http://schemas.microsoft.com/office/drawing/2014/main" id="{239BE4C5-923C-552C-26C6-C8C41068AB52}"/>
              </a:ext>
            </a:extLst>
          </p:cNvPr>
          <p:cNvSpPr txBox="1"/>
          <p:nvPr/>
        </p:nvSpPr>
        <p:spPr>
          <a:xfrm>
            <a:off x="291166" y="59416"/>
            <a:ext cx="7392429" cy="400110"/>
          </a:xfrm>
          <a:prstGeom prst="rect">
            <a:avLst/>
          </a:prstGeom>
          <a:noFill/>
        </p:spPr>
        <p:txBody>
          <a:bodyPr wrap="square">
            <a:spAutoFit/>
          </a:bodyPr>
          <a:lstStyle/>
          <a:p>
            <a:r>
              <a:rPr lang="en-AU" sz="2000" kern="0" dirty="0">
                <a:solidFill>
                  <a:schemeClr val="accent4"/>
                </a:solidFill>
                <a:latin typeface="Arial" panose="020B0604020202020204" pitchFamily="34" charset="0"/>
                <a:ea typeface="Times New Roman" panose="02020603050405020304" pitchFamily="18" charset="0"/>
                <a:cs typeface="Arial" panose="020B0604020202020204" pitchFamily="34" charset="0"/>
              </a:rPr>
              <a:t>c</a:t>
            </a:r>
            <a:r>
              <a:rPr lang="en-AU" sz="2000" kern="0" dirty="0">
                <a:solidFill>
                  <a:schemeClr val="accent4"/>
                </a:solidFill>
                <a:effectLst/>
                <a:latin typeface="Arial" panose="020B0604020202020204" pitchFamily="34" charset="0"/>
                <a:ea typeface="Times New Roman" panose="02020603050405020304" pitchFamily="18" charset="0"/>
                <a:cs typeface="Arial" panose="020B0604020202020204" pitchFamily="34" charset="0"/>
              </a:rPr>
              <a:t>oralseed:</a:t>
            </a:r>
            <a:r>
              <a:rPr lang="en-AU" sz="1800" kern="0" dirty="0">
                <a:effectLst/>
                <a:latin typeface="Arial" panose="020B0604020202020204" pitchFamily="34" charset="0"/>
                <a:ea typeface="Times New Roman" panose="02020603050405020304" pitchFamily="18" charset="0"/>
                <a:cs typeface="Arial" panose="020B0604020202020204" pitchFamily="34" charset="0"/>
              </a:rPr>
              <a:t> example from Palfrey Reef, Lizard Island, northern GBR</a:t>
            </a:r>
          </a:p>
        </p:txBody>
      </p:sp>
      <p:grpSp>
        <p:nvGrpSpPr>
          <p:cNvPr id="4" name="Group 3">
            <a:extLst>
              <a:ext uri="{FF2B5EF4-FFF2-40B4-BE49-F238E27FC236}">
                <a16:creationId xmlns:a16="http://schemas.microsoft.com/office/drawing/2014/main" id="{F7A7BCD5-867D-A065-93BA-1DD16C97BDC8}"/>
              </a:ext>
            </a:extLst>
          </p:cNvPr>
          <p:cNvGrpSpPr/>
          <p:nvPr/>
        </p:nvGrpSpPr>
        <p:grpSpPr>
          <a:xfrm>
            <a:off x="505821" y="999736"/>
            <a:ext cx="3805436" cy="5106045"/>
            <a:chOff x="1442541" y="729049"/>
            <a:chExt cx="3938716" cy="5251621"/>
          </a:xfrm>
        </p:grpSpPr>
        <p:pic>
          <p:nvPicPr>
            <p:cNvPr id="5" name="Picture 4" descr="An island in the ocean&#10;&#10;Description automatically generated">
              <a:extLst>
                <a:ext uri="{FF2B5EF4-FFF2-40B4-BE49-F238E27FC236}">
                  <a16:creationId xmlns:a16="http://schemas.microsoft.com/office/drawing/2014/main" id="{17408DEC-5255-7832-B6D1-F9EED37371D2}"/>
                </a:ext>
              </a:extLst>
            </p:cNvPr>
            <p:cNvPicPr>
              <a:picLocks noChangeAspect="1"/>
            </p:cNvPicPr>
            <p:nvPr/>
          </p:nvPicPr>
          <p:blipFill>
            <a:blip r:embed="rId4"/>
            <a:stretch>
              <a:fillRect/>
            </a:stretch>
          </p:blipFill>
          <p:spPr>
            <a:xfrm>
              <a:off x="1442541" y="729049"/>
              <a:ext cx="3938716" cy="5251621"/>
            </a:xfrm>
            <a:prstGeom prst="rect">
              <a:avLst/>
            </a:prstGeom>
          </p:spPr>
        </p:pic>
        <p:sp>
          <p:nvSpPr>
            <p:cNvPr id="6" name="TextBox 5">
              <a:extLst>
                <a:ext uri="{FF2B5EF4-FFF2-40B4-BE49-F238E27FC236}">
                  <a16:creationId xmlns:a16="http://schemas.microsoft.com/office/drawing/2014/main" id="{C5DB4068-BC76-D474-D68C-34062A0FA5CC}"/>
                </a:ext>
              </a:extLst>
            </p:cNvPr>
            <p:cNvSpPr txBox="1"/>
            <p:nvPr/>
          </p:nvSpPr>
          <p:spPr>
            <a:xfrm>
              <a:off x="1532238" y="5586799"/>
              <a:ext cx="1600503" cy="338554"/>
            </a:xfrm>
            <a:prstGeom prst="rect">
              <a:avLst/>
            </a:prstGeom>
            <a:noFill/>
          </p:spPr>
          <p:txBody>
            <a:bodyPr wrap="none" rtlCol="0">
              <a:spAutoFit/>
            </a:bodyPr>
            <a:lstStyle/>
            <a:p>
              <a:r>
                <a:rPr lang="en-US" sz="1600" dirty="0">
                  <a:solidFill>
                    <a:schemeClr val="bg1"/>
                  </a:solidFill>
                </a:rPr>
                <a:t>March 19</a:t>
              </a:r>
              <a:r>
                <a:rPr lang="en-US" sz="1600" baseline="30000" dirty="0">
                  <a:solidFill>
                    <a:schemeClr val="bg1"/>
                  </a:solidFill>
                </a:rPr>
                <a:t>th</a:t>
              </a:r>
              <a:r>
                <a:rPr lang="en-US" sz="1600" dirty="0">
                  <a:solidFill>
                    <a:schemeClr val="bg1"/>
                  </a:solidFill>
                </a:rPr>
                <a:t> 2024</a:t>
              </a:r>
            </a:p>
          </p:txBody>
        </p:sp>
      </p:grpSp>
      <p:grpSp>
        <p:nvGrpSpPr>
          <p:cNvPr id="7" name="Group 6">
            <a:extLst>
              <a:ext uri="{FF2B5EF4-FFF2-40B4-BE49-F238E27FC236}">
                <a16:creationId xmlns:a16="http://schemas.microsoft.com/office/drawing/2014/main" id="{D9A5468C-7D5B-F5BC-E20D-8199BC756F35}"/>
              </a:ext>
            </a:extLst>
          </p:cNvPr>
          <p:cNvGrpSpPr/>
          <p:nvPr/>
        </p:nvGrpSpPr>
        <p:grpSpPr>
          <a:xfrm>
            <a:off x="4161395" y="1014799"/>
            <a:ext cx="3805436" cy="5106045"/>
            <a:chOff x="5381258" y="729049"/>
            <a:chExt cx="4162276" cy="5251622"/>
          </a:xfrm>
        </p:grpSpPr>
        <p:pic>
          <p:nvPicPr>
            <p:cNvPr id="8" name="Picture 7" descr="A close-up of a colorful surface&#10;&#10;Description automatically generated">
              <a:extLst>
                <a:ext uri="{FF2B5EF4-FFF2-40B4-BE49-F238E27FC236}">
                  <a16:creationId xmlns:a16="http://schemas.microsoft.com/office/drawing/2014/main" id="{D95859E9-E6B3-BD21-67D6-792DF63745A0}"/>
                </a:ext>
              </a:extLst>
            </p:cNvPr>
            <p:cNvPicPr>
              <a:picLocks noChangeAspect="1"/>
            </p:cNvPicPr>
            <p:nvPr/>
          </p:nvPicPr>
          <p:blipFill>
            <a:blip r:embed="rId5"/>
            <a:stretch>
              <a:fillRect/>
            </a:stretch>
          </p:blipFill>
          <p:spPr>
            <a:xfrm rot="5400000">
              <a:off x="4836585" y="1273722"/>
              <a:ext cx="5251622" cy="4162276"/>
            </a:xfrm>
            <a:prstGeom prst="rect">
              <a:avLst/>
            </a:prstGeom>
          </p:spPr>
        </p:pic>
        <p:sp>
          <p:nvSpPr>
            <p:cNvPr id="9" name="TextBox 8">
              <a:extLst>
                <a:ext uri="{FF2B5EF4-FFF2-40B4-BE49-F238E27FC236}">
                  <a16:creationId xmlns:a16="http://schemas.microsoft.com/office/drawing/2014/main" id="{A3C82E87-0212-9C88-9157-F33BEB2279C7}"/>
                </a:ext>
              </a:extLst>
            </p:cNvPr>
            <p:cNvSpPr txBox="1"/>
            <p:nvPr/>
          </p:nvSpPr>
          <p:spPr>
            <a:xfrm>
              <a:off x="5483311" y="5599926"/>
              <a:ext cx="1600503" cy="338554"/>
            </a:xfrm>
            <a:prstGeom prst="rect">
              <a:avLst/>
            </a:prstGeom>
            <a:noFill/>
          </p:spPr>
          <p:txBody>
            <a:bodyPr wrap="none" rtlCol="0">
              <a:spAutoFit/>
            </a:bodyPr>
            <a:lstStyle/>
            <a:p>
              <a:r>
                <a:rPr lang="en-US" sz="1600" dirty="0">
                  <a:solidFill>
                    <a:schemeClr val="bg1"/>
                  </a:solidFill>
                </a:rPr>
                <a:t>March 19</a:t>
              </a:r>
              <a:r>
                <a:rPr lang="en-US" sz="1600" baseline="30000" dirty="0">
                  <a:solidFill>
                    <a:schemeClr val="bg1"/>
                  </a:solidFill>
                </a:rPr>
                <a:t>th</a:t>
              </a:r>
              <a:r>
                <a:rPr lang="en-US" sz="1600" dirty="0">
                  <a:solidFill>
                    <a:schemeClr val="bg1"/>
                  </a:solidFill>
                </a:rPr>
                <a:t> 2024</a:t>
              </a:r>
            </a:p>
          </p:txBody>
        </p:sp>
      </p:grpSp>
    </p:spTree>
    <p:extLst>
      <p:ext uri="{BB962C8B-B14F-4D97-AF65-F5344CB8AC3E}">
        <p14:creationId xmlns:p14="http://schemas.microsoft.com/office/powerpoint/2010/main" val="7804478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25.9|5.3|3|5.2|3.9|9.3|12.1|11.8|6.4"/>
</p:tagLst>
</file>

<file path=ppt/tags/tag10.xml><?xml version="1.0" encoding="utf-8"?>
<p:tagLst xmlns:a="http://schemas.openxmlformats.org/drawingml/2006/main" xmlns:r="http://schemas.openxmlformats.org/officeDocument/2006/relationships" xmlns:p="http://schemas.openxmlformats.org/presentationml/2006/main">
  <p:tag name="TIMING" val="|30.6|10.6|12.8|8.1|7.1|19.8"/>
</p:tagLst>
</file>

<file path=ppt/tags/tag11.xml><?xml version="1.0" encoding="utf-8"?>
<p:tagLst xmlns:a="http://schemas.openxmlformats.org/drawingml/2006/main" xmlns:r="http://schemas.openxmlformats.org/officeDocument/2006/relationships" xmlns:p="http://schemas.openxmlformats.org/presentationml/2006/main">
  <p:tag name="TIMING" val="|30.6|10.6|12.8|8.1|7.1|19.8"/>
</p:tagLst>
</file>

<file path=ppt/tags/tag12.xml><?xml version="1.0" encoding="utf-8"?>
<p:tagLst xmlns:a="http://schemas.openxmlformats.org/drawingml/2006/main" xmlns:r="http://schemas.openxmlformats.org/officeDocument/2006/relationships" xmlns:p="http://schemas.openxmlformats.org/presentationml/2006/main">
  <p:tag name="TIMING" val="|30.6|10.6|12.8|8.1|7.1|19.8"/>
</p:tagLst>
</file>

<file path=ppt/tags/tag13.xml><?xml version="1.0" encoding="utf-8"?>
<p:tagLst xmlns:a="http://schemas.openxmlformats.org/drawingml/2006/main" xmlns:r="http://schemas.openxmlformats.org/officeDocument/2006/relationships" xmlns:p="http://schemas.openxmlformats.org/presentationml/2006/main">
  <p:tag name="TIMING" val="|30.6|10.6|12.8|8.1|7.1|19.8"/>
</p:tagLst>
</file>

<file path=ppt/tags/tag2.xml><?xml version="1.0" encoding="utf-8"?>
<p:tagLst xmlns:a="http://schemas.openxmlformats.org/drawingml/2006/main" xmlns:r="http://schemas.openxmlformats.org/officeDocument/2006/relationships" xmlns:p="http://schemas.openxmlformats.org/presentationml/2006/main">
  <p:tag name="TIMING" val="|25.9|5.3|3|5.2|3.9|9.3|12.1|11.8|6.4"/>
</p:tagLst>
</file>

<file path=ppt/tags/tag3.xml><?xml version="1.0" encoding="utf-8"?>
<p:tagLst xmlns:a="http://schemas.openxmlformats.org/drawingml/2006/main" xmlns:r="http://schemas.openxmlformats.org/officeDocument/2006/relationships" xmlns:p="http://schemas.openxmlformats.org/presentationml/2006/main">
  <p:tag name="TIMING" val="|25.9|5.3|3|5.2|3.9|9.3|12.1|11.8|6.4"/>
</p:tagLst>
</file>

<file path=ppt/tags/tag4.xml><?xml version="1.0" encoding="utf-8"?>
<p:tagLst xmlns:a="http://schemas.openxmlformats.org/drawingml/2006/main" xmlns:r="http://schemas.openxmlformats.org/officeDocument/2006/relationships" xmlns:p="http://schemas.openxmlformats.org/presentationml/2006/main">
  <p:tag name="TIMING" val="|25.9|5.3|3|5.2|3.9|9.3|12.1|11.8|6.4"/>
</p:tagLst>
</file>

<file path=ppt/tags/tag5.xml><?xml version="1.0" encoding="utf-8"?>
<p:tagLst xmlns:a="http://schemas.openxmlformats.org/drawingml/2006/main" xmlns:r="http://schemas.openxmlformats.org/officeDocument/2006/relationships" xmlns:p="http://schemas.openxmlformats.org/presentationml/2006/main">
  <p:tag name="TIMING" val="|25.9|5.3|3|5.2|3.9|9.3|12.1|11.8|6.4"/>
</p:tagLst>
</file>

<file path=ppt/tags/tag6.xml><?xml version="1.0" encoding="utf-8"?>
<p:tagLst xmlns:a="http://schemas.openxmlformats.org/drawingml/2006/main" xmlns:r="http://schemas.openxmlformats.org/officeDocument/2006/relationships" xmlns:p="http://schemas.openxmlformats.org/presentationml/2006/main">
  <p:tag name="TIMING" val="|25.9|5.3|3|5.2|3.9|9.3|12.1|11.8|6.4"/>
</p:tagLst>
</file>

<file path=ppt/tags/tag7.xml><?xml version="1.0" encoding="utf-8"?>
<p:tagLst xmlns:a="http://schemas.openxmlformats.org/drawingml/2006/main" xmlns:r="http://schemas.openxmlformats.org/officeDocument/2006/relationships" xmlns:p="http://schemas.openxmlformats.org/presentationml/2006/main">
  <p:tag name="TIMING" val="|25.9|5.3|3|5.2|3.9|9.3|12.1|11.8|6.4"/>
</p:tagLst>
</file>

<file path=ppt/tags/tag8.xml><?xml version="1.0" encoding="utf-8"?>
<p:tagLst xmlns:a="http://schemas.openxmlformats.org/drawingml/2006/main" xmlns:r="http://schemas.openxmlformats.org/officeDocument/2006/relationships" xmlns:p="http://schemas.openxmlformats.org/presentationml/2006/main">
  <p:tag name="TIMING" val="|30.6|10.6|12.8|8.1|7.1|19.8"/>
</p:tagLst>
</file>

<file path=ppt/tags/tag9.xml><?xml version="1.0" encoding="utf-8"?>
<p:tagLst xmlns:a="http://schemas.openxmlformats.org/drawingml/2006/main" xmlns:r="http://schemas.openxmlformats.org/officeDocument/2006/relationships" xmlns:p="http://schemas.openxmlformats.org/presentationml/2006/main">
  <p:tag name="TIMING" val="|30.6|10.6|12.8|8.1|7.1|19.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814</TotalTime>
  <Words>2958</Words>
  <Application>Microsoft Macintosh PowerPoint</Application>
  <PresentationFormat>Widescreen</PresentationFormat>
  <Paragraphs>277</Paragraphs>
  <Slides>25</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Aptos</vt:lpstr>
      <vt:lpstr>Aptos Display</vt:lpstr>
      <vt:lpstr>Arial</vt:lpstr>
      <vt:lpstr>DM Mono</vt:lpstr>
      <vt:lpstr>Times New Roman</vt:lpstr>
      <vt:lpstr>Work Sans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coral spawn slicks and dispersal of coral larvae to inform larval-based restoration interventions  </dc:title>
  <dc:creator>Roff, George (Environment, St. Lucia)</dc:creator>
  <cp:lastModifiedBy>Roff, George (Environment, St. Lucia)</cp:lastModifiedBy>
  <cp:revision>21</cp:revision>
  <dcterms:created xsi:type="dcterms:W3CDTF">2024-04-15T03:37:05Z</dcterms:created>
  <dcterms:modified xsi:type="dcterms:W3CDTF">2024-06-18T00:49:47Z</dcterms:modified>
</cp:coreProperties>
</file>